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7"/>
  </p:notesMasterIdLst>
  <p:sldIdLst>
    <p:sldId id="261" r:id="rId4"/>
    <p:sldId id="260" r:id="rId5"/>
    <p:sldId id="257" r:id="rId6"/>
    <p:sldId id="263" r:id="rId7"/>
    <p:sldId id="262" r:id="rId8"/>
    <p:sldId id="264" r:id="rId9"/>
    <p:sldId id="277" r:id="rId10"/>
    <p:sldId id="426" r:id="rId11"/>
    <p:sldId id="276" r:id="rId12"/>
    <p:sldId id="265" r:id="rId13"/>
    <p:sldId id="267" r:id="rId14"/>
    <p:sldId id="269" r:id="rId15"/>
    <p:sldId id="268" r:id="rId16"/>
    <p:sldId id="270" r:id="rId17"/>
    <p:sldId id="271" r:id="rId18"/>
    <p:sldId id="275" r:id="rId19"/>
    <p:sldId id="631" r:id="rId20"/>
    <p:sldId id="615" r:id="rId21"/>
    <p:sldId id="616" r:id="rId22"/>
    <p:sldId id="617" r:id="rId23"/>
    <p:sldId id="618" r:id="rId24"/>
    <p:sldId id="619" r:id="rId25"/>
    <p:sldId id="620" r:id="rId26"/>
    <p:sldId id="621" r:id="rId27"/>
    <p:sldId id="622" r:id="rId28"/>
    <p:sldId id="623" r:id="rId29"/>
    <p:sldId id="624" r:id="rId30"/>
    <p:sldId id="625" r:id="rId31"/>
    <p:sldId id="626" r:id="rId32"/>
    <p:sldId id="627" r:id="rId33"/>
    <p:sldId id="628" r:id="rId34"/>
    <p:sldId id="629" r:id="rId35"/>
    <p:sldId id="63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99CC"/>
    <a:srgbClr val="CC99FF"/>
    <a:srgbClr val="FF9966"/>
    <a:srgbClr val="66FF66"/>
    <a:srgbClr val="FCF60A"/>
    <a:srgbClr val="FFCC00"/>
    <a:srgbClr val="E4F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82" autoAdjust="0"/>
  </p:normalViewPr>
  <p:slideViewPr>
    <p:cSldViewPr snapToGrid="0">
      <p:cViewPr varScale="1">
        <p:scale>
          <a:sx n="72" d="100"/>
          <a:sy n="72" d="100"/>
        </p:scale>
        <p:origin x="153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CF58F-A12A-48A3-B644-9035FCD65319}" type="datetimeFigureOut">
              <a:rPr lang="en-GB" smtClean="0"/>
              <a:t>07/07/2020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8FF49-EED8-44D1-8243-92B358EE52CC}" type="slidenum">
              <a:rPr lang="en-GB" smtClean="0"/>
              <a:t>‹#›</a:t>
            </a:fld>
            <a:endParaRPr lang="en-GB"/>
          </a:p>
        </p:txBody>
      </p:sp>
    </p:spTree>
    <p:extLst>
      <p:ext uri="{BB962C8B-B14F-4D97-AF65-F5344CB8AC3E}">
        <p14:creationId xmlns:p14="http://schemas.microsoft.com/office/powerpoint/2010/main" val="152484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fld id="{B45C64F3-269C-4BF4-BA6E-EDAB6F6BA0F7}" type="slidenum">
              <a:rPr lang="en-US" altLang="en-US" sz="1200">
                <a:solidFill>
                  <a:schemeClr val="tx1"/>
                </a:solidFill>
              </a:rPr>
              <a:pPr eaLnBrk="1" hangingPunct="1"/>
              <a:t>4</a:t>
            </a:fld>
            <a:endParaRPr lang="en-US" altLang="en-US" sz="120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022132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44036"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0" fontAlgn="base" hangingPunct="0">
              <a:spcBef>
                <a:spcPct val="0"/>
              </a:spcBef>
              <a:spcAft>
                <a:spcPct val="0"/>
              </a:spcAft>
            </a:pPr>
            <a:fld id="{9DBBE54B-37E8-4E9E-8242-47BB61DE7457}" type="slidenum">
              <a:rPr lang="en-US" altLang="en-US" sz="1200" b="1" smtClean="0">
                <a:solidFill>
                  <a:srgbClr val="000000"/>
                </a:solidFill>
              </a:rPr>
              <a:pPr algn="r" eaLnBrk="0" fontAlgn="base" hangingPunct="0">
                <a:spcBef>
                  <a:spcPct val="0"/>
                </a:spcBef>
                <a:spcAft>
                  <a:spcPct val="0"/>
                </a:spcAft>
              </a:pPr>
              <a:t>14</a:t>
            </a:fld>
            <a:endParaRPr lang="en-US" altLang="en-US" sz="1200" b="1">
              <a:solidFill>
                <a:srgbClr val="000000"/>
              </a:solidFill>
            </a:endParaRPr>
          </a:p>
        </p:txBody>
      </p:sp>
      <p:sp>
        <p:nvSpPr>
          <p:cNvPr id="44037" name="Rectangle 8"/>
          <p:cNvSpPr>
            <a:spLocks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sz="1200" b="1">
                <a:solidFill>
                  <a:srgbClr val="000000"/>
                </a:solidFill>
              </a:rPr>
              <a:t>Boardworks GCSE Additional Science: Physics</a:t>
            </a:r>
          </a:p>
          <a:p>
            <a:pPr algn="ctr" eaLnBrk="0" fontAlgn="base" hangingPunct="0">
              <a:spcBef>
                <a:spcPct val="0"/>
              </a:spcBef>
              <a:spcAft>
                <a:spcPct val="0"/>
              </a:spcAft>
            </a:pPr>
            <a:r>
              <a:rPr lang="en-GB" altLang="en-US" sz="1200" b="1">
                <a:solidFill>
                  <a:srgbClr val="000000"/>
                </a:solidFill>
              </a:rPr>
              <a:t>Acceleration</a:t>
            </a:r>
          </a:p>
        </p:txBody>
      </p:sp>
    </p:spTree>
    <p:extLst>
      <p:ext uri="{BB962C8B-B14F-4D97-AF65-F5344CB8AC3E}">
        <p14:creationId xmlns:p14="http://schemas.microsoft.com/office/powerpoint/2010/main" val="370797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rPr>
              <a:t>Photo credit: </a:t>
            </a:r>
            <a:r>
              <a:rPr lang="en-US" altLang="en-US">
                <a:latin typeface="Arial" panose="020B0604020202020204" pitchFamily="34" charset="0"/>
              </a:rPr>
              <a:t>© 2007 Jupiterimages Corporation</a:t>
            </a:r>
            <a:endParaRPr lang="en-GB" altLang="en-US">
              <a:latin typeface="Arial" panose="020B0604020202020204" pitchFamily="34" charset="0"/>
            </a:endParaRPr>
          </a:p>
        </p:txBody>
      </p:sp>
      <p:sp>
        <p:nvSpPr>
          <p:cNvPr id="46084"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0" fontAlgn="base" hangingPunct="0">
              <a:spcBef>
                <a:spcPct val="0"/>
              </a:spcBef>
              <a:spcAft>
                <a:spcPct val="0"/>
              </a:spcAft>
            </a:pPr>
            <a:fld id="{F60A67DD-ABE1-4D76-915F-648D8E7895AC}" type="slidenum">
              <a:rPr lang="en-US" altLang="en-US" sz="1200" b="1" smtClean="0">
                <a:solidFill>
                  <a:srgbClr val="000000"/>
                </a:solidFill>
              </a:rPr>
              <a:pPr algn="r" eaLnBrk="0" fontAlgn="base" hangingPunct="0">
                <a:spcBef>
                  <a:spcPct val="0"/>
                </a:spcBef>
                <a:spcAft>
                  <a:spcPct val="0"/>
                </a:spcAft>
              </a:pPr>
              <a:t>15</a:t>
            </a:fld>
            <a:endParaRPr lang="en-US" altLang="en-US" sz="1200" b="1">
              <a:solidFill>
                <a:srgbClr val="000000"/>
              </a:solidFill>
            </a:endParaRPr>
          </a:p>
        </p:txBody>
      </p:sp>
      <p:sp>
        <p:nvSpPr>
          <p:cNvPr id="46085" name="Rectangle 8"/>
          <p:cNvSpPr>
            <a:spLocks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sz="1200" b="1">
                <a:solidFill>
                  <a:srgbClr val="000000"/>
                </a:solidFill>
              </a:rPr>
              <a:t>Boardworks GCSE Additional Science: Physics</a:t>
            </a:r>
          </a:p>
          <a:p>
            <a:pPr algn="ctr" eaLnBrk="0" fontAlgn="base" hangingPunct="0">
              <a:spcBef>
                <a:spcPct val="0"/>
              </a:spcBef>
              <a:spcAft>
                <a:spcPct val="0"/>
              </a:spcAft>
            </a:pPr>
            <a:r>
              <a:rPr lang="en-GB" altLang="en-US" sz="1200" b="1">
                <a:solidFill>
                  <a:srgbClr val="000000"/>
                </a:solidFill>
              </a:rPr>
              <a:t>Acceleration</a:t>
            </a:r>
          </a:p>
        </p:txBody>
      </p:sp>
    </p:spTree>
    <p:extLst>
      <p:ext uri="{BB962C8B-B14F-4D97-AF65-F5344CB8AC3E}">
        <p14:creationId xmlns:p14="http://schemas.microsoft.com/office/powerpoint/2010/main" val="323944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8FF49-EED8-44D1-8243-92B358EE52C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50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Describing Motion Worksheet One accompanies this slide. It has been designed to be used at any point in the presentation to help to reinforce how speed is calculated. This worksheet involves an outdoor activity.</a:t>
            </a:r>
          </a:p>
          <a:p>
            <a:pPr eaLnBrk="1" hangingPunct="1"/>
            <a:endParaRPr lang="en-US" altLang="en-US"/>
          </a:p>
        </p:txBody>
      </p:sp>
      <p:sp>
        <p:nvSpPr>
          <p:cNvPr id="450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a:solidFill>
                  <a:prstClr val="black"/>
                </a:solidFill>
              </a:rPr>
              <a:t>Boardworks KS3 Science 2014</a:t>
            </a:r>
          </a:p>
          <a:p>
            <a:pPr>
              <a:spcBef>
                <a:spcPct val="0"/>
              </a:spcBef>
            </a:pPr>
            <a:r>
              <a:rPr lang="en-GB" altLang="en-US">
                <a:solidFill>
                  <a:prstClr val="black"/>
                </a:solidFill>
              </a:rPr>
              <a:t>Describing Motion</a:t>
            </a:r>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32AA18D-49AF-4396-9F41-F2170CE05E85}" type="slidenum">
              <a:rPr lang="en-GB" altLang="en-US">
                <a:solidFill>
                  <a:prstClr val="black"/>
                </a:solidFill>
              </a:rPr>
              <a:pPr eaLnBrk="1" hangingPunct="1">
                <a:spcBef>
                  <a:spcPct val="0"/>
                </a:spcBef>
              </a:pPr>
              <a:t>5</a:t>
            </a:fld>
            <a:endParaRPr lang="en-GB" altLang="en-US">
              <a:solidFill>
                <a:prstClr val="black"/>
              </a:solidFill>
            </a:endParaRPr>
          </a:p>
        </p:txBody>
      </p:sp>
    </p:spTree>
    <p:extLst>
      <p:ext uri="{BB962C8B-B14F-4D97-AF65-F5344CB8AC3E}">
        <p14:creationId xmlns:p14="http://schemas.microsoft.com/office/powerpoint/2010/main" val="217588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A0B81F56-B50E-491A-A780-A9F43761B99E}" type="slidenum">
              <a:rPr lang="en-GB" altLang="en-US">
                <a:solidFill>
                  <a:prstClr val="black"/>
                </a:solidFill>
              </a:rPr>
              <a:pPr eaLnBrk="1" hangingPunct="1">
                <a:spcBef>
                  <a:spcPct val="0"/>
                </a:spcBef>
              </a:pPr>
              <a:t>6</a:t>
            </a:fld>
            <a:endParaRPr lang="en-GB" altLang="en-US">
              <a:solidFill>
                <a:prstClr val="black"/>
              </a:solidFill>
            </a:endParaRPr>
          </a:p>
        </p:txBody>
      </p:sp>
      <p:sp>
        <p:nvSpPr>
          <p:cNvPr id="46085"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a:solidFill>
                  <a:prstClr val="black"/>
                </a:solidFill>
              </a:rPr>
              <a:t>Boardworks KS3 Science 2014</a:t>
            </a:r>
          </a:p>
          <a:p>
            <a:pPr>
              <a:spcBef>
                <a:spcPct val="0"/>
              </a:spcBef>
            </a:pPr>
            <a:r>
              <a:rPr lang="en-GB" altLang="en-US">
                <a:solidFill>
                  <a:prstClr val="black"/>
                </a:solidFill>
              </a:rPr>
              <a:t>Describing Motion</a:t>
            </a:r>
          </a:p>
        </p:txBody>
      </p:sp>
    </p:spTree>
    <p:extLst>
      <p:ext uri="{BB962C8B-B14F-4D97-AF65-F5344CB8AC3E}">
        <p14:creationId xmlns:p14="http://schemas.microsoft.com/office/powerpoint/2010/main" val="218843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https://www.youtube.com/watch?v=Jyiw6KkedDY</a:t>
            </a:r>
          </a:p>
        </p:txBody>
      </p:sp>
      <p:sp>
        <p:nvSpPr>
          <p:cNvPr id="4" name="Slide Number Placeholder 3"/>
          <p:cNvSpPr>
            <a:spLocks noGrp="1"/>
          </p:cNvSpPr>
          <p:nvPr>
            <p:ph type="sldNum" sz="quarter" idx="5"/>
          </p:nvPr>
        </p:nvSpPr>
        <p:spPr/>
        <p:txBody>
          <a:bodyPr/>
          <a:lstStyle/>
          <a:p>
            <a:fld id="{96C8FF49-EED8-44D1-8243-92B358EE52CC}" type="slidenum">
              <a:rPr lang="en-GB" smtClean="0"/>
              <a:t>7</a:t>
            </a:fld>
            <a:endParaRPr lang="en-GB"/>
          </a:p>
        </p:txBody>
      </p:sp>
    </p:spTree>
    <p:extLst>
      <p:ext uri="{BB962C8B-B14F-4D97-AF65-F5344CB8AC3E}">
        <p14:creationId xmlns:p14="http://schemas.microsoft.com/office/powerpoint/2010/main" val="340139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https://www.youtube.com/watch?v=xdHPTYYBTn8</a:t>
            </a:r>
          </a:p>
        </p:txBody>
      </p:sp>
      <p:sp>
        <p:nvSpPr>
          <p:cNvPr id="4" name="Slide Number Placeholder 3"/>
          <p:cNvSpPr>
            <a:spLocks noGrp="1"/>
          </p:cNvSpPr>
          <p:nvPr>
            <p:ph type="sldNum" sz="quarter" idx="5"/>
          </p:nvPr>
        </p:nvSpPr>
        <p:spPr/>
        <p:txBody>
          <a:bodyPr/>
          <a:lstStyle/>
          <a:p>
            <a:fld id="{96C8FF49-EED8-44D1-8243-92B358EE52CC}" type="slidenum">
              <a:rPr lang="en-GB" smtClean="0"/>
              <a:t>9</a:t>
            </a:fld>
            <a:endParaRPr lang="en-GB"/>
          </a:p>
        </p:txBody>
      </p:sp>
    </p:spTree>
    <p:extLst>
      <p:ext uri="{BB962C8B-B14F-4D97-AF65-F5344CB8AC3E}">
        <p14:creationId xmlns:p14="http://schemas.microsoft.com/office/powerpoint/2010/main" val="364951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(top left):</a:t>
            </a:r>
            <a:r>
              <a:rPr lang="en-GB" altLang="en-US" dirty="0">
                <a:latin typeface="Arial" panose="020B0604020202020204" pitchFamily="34" charset="0"/>
              </a:rPr>
              <a:t> Mike </a:t>
            </a:r>
            <a:r>
              <a:rPr lang="en-GB" altLang="en-US" dirty="0" err="1">
                <a:latin typeface="Arial" panose="020B0604020202020204" pitchFamily="34" charset="0"/>
              </a:rPr>
              <a:t>Vam</a:t>
            </a:r>
            <a:endParaRPr lang="en-GB" altLang="en-US" dirty="0">
              <a:latin typeface="Arial" panose="020B0604020202020204" pitchFamily="34" charset="0"/>
            </a:endParaRPr>
          </a:p>
          <a:p>
            <a:r>
              <a:rPr lang="en-GB" altLang="en-US" b="1" dirty="0">
                <a:latin typeface="Arial" panose="020B0604020202020204" pitchFamily="34" charset="0"/>
              </a:rPr>
              <a:t>Photo credit (bottom right):</a:t>
            </a:r>
            <a:r>
              <a:rPr lang="en-GB" altLang="en-US" dirty="0">
                <a:latin typeface="Arial" panose="020B0604020202020204" pitchFamily="34" charset="0"/>
              </a:rPr>
              <a:t> Pete Smith</a:t>
            </a:r>
          </a:p>
        </p:txBody>
      </p:sp>
      <p:sp>
        <p:nvSpPr>
          <p:cNvPr id="38916"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0" fontAlgn="base" hangingPunct="0">
              <a:spcBef>
                <a:spcPct val="0"/>
              </a:spcBef>
              <a:spcAft>
                <a:spcPct val="0"/>
              </a:spcAft>
            </a:pPr>
            <a:fld id="{FAF6F5FA-AFD4-48E8-BF0E-DB6892648BFA}" type="slidenum">
              <a:rPr lang="en-US" altLang="en-US" sz="1200" b="1" smtClean="0">
                <a:solidFill>
                  <a:srgbClr val="000000"/>
                </a:solidFill>
              </a:rPr>
              <a:pPr algn="r" eaLnBrk="0" fontAlgn="base" hangingPunct="0">
                <a:spcBef>
                  <a:spcPct val="0"/>
                </a:spcBef>
                <a:spcAft>
                  <a:spcPct val="0"/>
                </a:spcAft>
              </a:pPr>
              <a:t>10</a:t>
            </a:fld>
            <a:endParaRPr lang="en-US" altLang="en-US" sz="1200" b="1">
              <a:solidFill>
                <a:srgbClr val="000000"/>
              </a:solidFill>
            </a:endParaRPr>
          </a:p>
        </p:txBody>
      </p:sp>
      <p:sp>
        <p:nvSpPr>
          <p:cNvPr id="38917" name="Rectangle 8"/>
          <p:cNvSpPr>
            <a:spLocks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sz="1200" b="1">
                <a:solidFill>
                  <a:srgbClr val="000000"/>
                </a:solidFill>
              </a:rPr>
              <a:t>Boardworks GCSE Additional Science: Physics</a:t>
            </a:r>
          </a:p>
          <a:p>
            <a:pPr algn="ctr" eaLnBrk="0" fontAlgn="base" hangingPunct="0">
              <a:spcBef>
                <a:spcPct val="0"/>
              </a:spcBef>
              <a:spcAft>
                <a:spcPct val="0"/>
              </a:spcAft>
            </a:pPr>
            <a:r>
              <a:rPr lang="en-GB" altLang="en-US" sz="1200" b="1">
                <a:solidFill>
                  <a:srgbClr val="000000"/>
                </a:solidFill>
              </a:rPr>
              <a:t>Acceleration</a:t>
            </a:r>
          </a:p>
        </p:txBody>
      </p:sp>
    </p:spTree>
    <p:extLst>
      <p:ext uri="{BB962C8B-B14F-4D97-AF65-F5344CB8AC3E}">
        <p14:creationId xmlns:p14="http://schemas.microsoft.com/office/powerpoint/2010/main" val="237072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40964"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0" fontAlgn="base" hangingPunct="0">
              <a:spcBef>
                <a:spcPct val="0"/>
              </a:spcBef>
              <a:spcAft>
                <a:spcPct val="0"/>
              </a:spcAft>
            </a:pPr>
            <a:fld id="{C2E42ACF-A8E3-4C8A-A761-005CF2171DFC}" type="slidenum">
              <a:rPr lang="en-US" altLang="en-US" sz="1200" b="1" smtClean="0">
                <a:solidFill>
                  <a:srgbClr val="000000"/>
                </a:solidFill>
              </a:rPr>
              <a:pPr algn="r" eaLnBrk="0" fontAlgn="base" hangingPunct="0">
                <a:spcBef>
                  <a:spcPct val="0"/>
                </a:spcBef>
                <a:spcAft>
                  <a:spcPct val="0"/>
                </a:spcAft>
              </a:pPr>
              <a:t>11</a:t>
            </a:fld>
            <a:endParaRPr lang="en-US" altLang="en-US" sz="1200" b="1">
              <a:solidFill>
                <a:srgbClr val="000000"/>
              </a:solidFill>
            </a:endParaRPr>
          </a:p>
        </p:txBody>
      </p:sp>
      <p:sp>
        <p:nvSpPr>
          <p:cNvPr id="40965" name="Rectangle 8"/>
          <p:cNvSpPr>
            <a:spLocks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sz="1200" b="1">
                <a:solidFill>
                  <a:srgbClr val="000000"/>
                </a:solidFill>
              </a:rPr>
              <a:t>Boardworks GCSE Additional Science: Physics</a:t>
            </a:r>
          </a:p>
          <a:p>
            <a:pPr algn="ctr" eaLnBrk="0" fontAlgn="base" hangingPunct="0">
              <a:spcBef>
                <a:spcPct val="0"/>
              </a:spcBef>
              <a:spcAft>
                <a:spcPct val="0"/>
              </a:spcAft>
            </a:pPr>
            <a:r>
              <a:rPr lang="en-GB" altLang="en-US" sz="1200" b="1">
                <a:solidFill>
                  <a:srgbClr val="000000"/>
                </a:solidFill>
              </a:rPr>
              <a:t>Acceleration</a:t>
            </a:r>
          </a:p>
        </p:txBody>
      </p:sp>
    </p:spTree>
    <p:extLst>
      <p:ext uri="{BB962C8B-B14F-4D97-AF65-F5344CB8AC3E}">
        <p14:creationId xmlns:p14="http://schemas.microsoft.com/office/powerpoint/2010/main" val="222079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43012"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0" fontAlgn="base" hangingPunct="0">
              <a:spcBef>
                <a:spcPct val="0"/>
              </a:spcBef>
              <a:spcAft>
                <a:spcPct val="0"/>
              </a:spcAft>
            </a:pPr>
            <a:fld id="{BB81E1E5-7DBB-4219-A5B1-1048E52BCACD}" type="slidenum">
              <a:rPr lang="en-US" altLang="en-US" sz="1200" b="1" smtClean="0">
                <a:solidFill>
                  <a:srgbClr val="000000"/>
                </a:solidFill>
              </a:rPr>
              <a:pPr algn="r" eaLnBrk="0" fontAlgn="base" hangingPunct="0">
                <a:spcBef>
                  <a:spcPct val="0"/>
                </a:spcBef>
                <a:spcAft>
                  <a:spcPct val="0"/>
                </a:spcAft>
              </a:pPr>
              <a:t>12</a:t>
            </a:fld>
            <a:endParaRPr lang="en-US" altLang="en-US" sz="1200" b="1">
              <a:solidFill>
                <a:srgbClr val="000000"/>
              </a:solidFill>
            </a:endParaRPr>
          </a:p>
        </p:txBody>
      </p:sp>
      <p:sp>
        <p:nvSpPr>
          <p:cNvPr id="43013" name="Rectangle 8"/>
          <p:cNvSpPr>
            <a:spLocks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sz="1200" b="1">
                <a:solidFill>
                  <a:srgbClr val="000000"/>
                </a:solidFill>
              </a:rPr>
              <a:t>Boardworks GCSE Additional Science: Physics</a:t>
            </a:r>
          </a:p>
          <a:p>
            <a:pPr algn="ctr" eaLnBrk="0" fontAlgn="base" hangingPunct="0">
              <a:spcBef>
                <a:spcPct val="0"/>
              </a:spcBef>
              <a:spcAft>
                <a:spcPct val="0"/>
              </a:spcAft>
            </a:pPr>
            <a:r>
              <a:rPr lang="en-GB" altLang="en-US" sz="1200" b="1">
                <a:solidFill>
                  <a:srgbClr val="000000"/>
                </a:solidFill>
              </a:rPr>
              <a:t>Acceleration</a:t>
            </a:r>
          </a:p>
        </p:txBody>
      </p:sp>
    </p:spTree>
    <p:extLst>
      <p:ext uri="{BB962C8B-B14F-4D97-AF65-F5344CB8AC3E}">
        <p14:creationId xmlns:p14="http://schemas.microsoft.com/office/powerpoint/2010/main" val="389031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Photo: </a:t>
            </a:r>
            <a:r>
              <a:rPr lang="en-US" altLang="en-US">
                <a:latin typeface="Arial" panose="020B0604020202020204" pitchFamily="34" charset="0"/>
              </a:rPr>
              <a:t>© Jaywarren79, Shutterstock.com 2011</a:t>
            </a:r>
            <a:endParaRPr lang="en-GB" altLang="en-US">
              <a:latin typeface="Arial" panose="020B0604020202020204" pitchFamily="34" charset="0"/>
            </a:endParaRPr>
          </a:p>
          <a:p>
            <a:endParaRPr lang="en-GB" altLang="en-US">
              <a:latin typeface="Arial" panose="020B0604020202020204" pitchFamily="34" charset="0"/>
            </a:endParaRPr>
          </a:p>
        </p:txBody>
      </p:sp>
      <p:sp>
        <p:nvSpPr>
          <p:cNvPr id="41988" name="Rectangle 7"/>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0" fontAlgn="base" hangingPunct="0">
              <a:spcBef>
                <a:spcPct val="0"/>
              </a:spcBef>
              <a:spcAft>
                <a:spcPct val="0"/>
              </a:spcAft>
            </a:pPr>
            <a:fld id="{C3B39ADC-5606-47C7-9DA7-6F95006AA972}" type="slidenum">
              <a:rPr lang="en-US" altLang="en-US" sz="1200" b="1" smtClean="0">
                <a:solidFill>
                  <a:srgbClr val="000000"/>
                </a:solidFill>
              </a:rPr>
              <a:pPr algn="r" eaLnBrk="0" fontAlgn="base" hangingPunct="0">
                <a:spcBef>
                  <a:spcPct val="0"/>
                </a:spcBef>
                <a:spcAft>
                  <a:spcPct val="0"/>
                </a:spcAft>
              </a:pPr>
              <a:t>13</a:t>
            </a:fld>
            <a:endParaRPr lang="en-US" altLang="en-US" sz="1200" b="1">
              <a:solidFill>
                <a:srgbClr val="000000"/>
              </a:solidFill>
            </a:endParaRPr>
          </a:p>
        </p:txBody>
      </p:sp>
      <p:sp>
        <p:nvSpPr>
          <p:cNvPr id="41989" name="Rectangle 8"/>
          <p:cNvSpPr>
            <a:spLocks noChangeArrowheads="1"/>
          </p:cNvSpPr>
          <p:nvPr/>
        </p:nvSpPr>
        <p:spPr bwMode="auto">
          <a:xfrm>
            <a:off x="1574800" y="88900"/>
            <a:ext cx="368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sz="1200" b="1">
                <a:solidFill>
                  <a:srgbClr val="000000"/>
                </a:solidFill>
              </a:rPr>
              <a:t>Boardworks GCSE Additional Science: Physics</a:t>
            </a:r>
          </a:p>
          <a:p>
            <a:pPr algn="ctr" eaLnBrk="0" fontAlgn="base" hangingPunct="0">
              <a:spcBef>
                <a:spcPct val="0"/>
              </a:spcBef>
              <a:spcAft>
                <a:spcPct val="0"/>
              </a:spcAft>
            </a:pPr>
            <a:r>
              <a:rPr lang="en-GB" altLang="en-US" sz="1200" b="1">
                <a:solidFill>
                  <a:srgbClr val="000000"/>
                </a:solidFill>
              </a:rPr>
              <a:t>Acceleration</a:t>
            </a:r>
          </a:p>
        </p:txBody>
      </p:sp>
    </p:spTree>
    <p:extLst>
      <p:ext uri="{BB962C8B-B14F-4D97-AF65-F5344CB8AC3E}">
        <p14:creationId xmlns:p14="http://schemas.microsoft.com/office/powerpoint/2010/main" val="129433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870089-6D86-4C61-A194-9E56BC74194B}"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27888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70089-6D86-4C61-A194-9E56BC74194B}"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386417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70089-6D86-4C61-A194-9E56BC74194B}"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3126145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AA19580-ADF9-48CA-9979-2E397649F6F9}" type="datetimeFigureOut">
              <a:rPr lang="en-GB"/>
              <a:pPr>
                <a:defRPr/>
              </a:pPr>
              <a:t>07/07/2020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09CC4D8-124F-46F6-BBED-B3E55F416DCD}" type="slidenum">
              <a:rPr lang="en-GB"/>
              <a:pPr>
                <a:defRPr/>
              </a:pPr>
              <a:t>‹#›</a:t>
            </a:fld>
            <a:endParaRPr lang="en-GB"/>
          </a:p>
        </p:txBody>
      </p:sp>
    </p:spTree>
    <p:extLst>
      <p:ext uri="{BB962C8B-B14F-4D97-AF65-F5344CB8AC3E}">
        <p14:creationId xmlns:p14="http://schemas.microsoft.com/office/powerpoint/2010/main" val="4164809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0B92327-FD36-44C1-8321-35AE5399BC18}" type="datetimeFigureOut">
              <a:rPr lang="en-GB"/>
              <a:pPr>
                <a:defRPr/>
              </a:pPr>
              <a:t>07/07/2020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99184E-ED66-4B1D-A83A-3652D1FD1B4B}" type="slidenum">
              <a:rPr lang="en-GB"/>
              <a:pPr>
                <a:defRPr/>
              </a:pPr>
              <a:t>‹#›</a:t>
            </a:fld>
            <a:endParaRPr lang="en-GB"/>
          </a:p>
        </p:txBody>
      </p:sp>
    </p:spTree>
    <p:extLst>
      <p:ext uri="{BB962C8B-B14F-4D97-AF65-F5344CB8AC3E}">
        <p14:creationId xmlns:p14="http://schemas.microsoft.com/office/powerpoint/2010/main" val="128819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FEBC9F-B3CB-4F0D-A9ED-CAEBD1A42846}" type="datetimeFigureOut">
              <a:rPr lang="en-GB"/>
              <a:pPr>
                <a:defRPr/>
              </a:pPr>
              <a:t>07/07/2020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C2D7D9C-230D-425B-B3A7-4FBE0DCBD8E4}" type="slidenum">
              <a:rPr lang="en-GB"/>
              <a:pPr>
                <a:defRPr/>
              </a:pPr>
              <a:t>‹#›</a:t>
            </a:fld>
            <a:endParaRPr lang="en-GB"/>
          </a:p>
        </p:txBody>
      </p:sp>
    </p:spTree>
    <p:extLst>
      <p:ext uri="{BB962C8B-B14F-4D97-AF65-F5344CB8AC3E}">
        <p14:creationId xmlns:p14="http://schemas.microsoft.com/office/powerpoint/2010/main" val="240370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6E1179A-EB09-4F25-B4A8-BB3A59CC6FD0}" type="datetimeFigureOut">
              <a:rPr lang="en-GB"/>
              <a:pPr>
                <a:defRPr/>
              </a:pPr>
              <a:t>07/07/2020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A3BE60-1B33-4C28-9549-C9CC44828F0A}" type="slidenum">
              <a:rPr lang="en-GB"/>
              <a:pPr>
                <a:defRPr/>
              </a:pPr>
              <a:t>‹#›</a:t>
            </a:fld>
            <a:endParaRPr lang="en-GB"/>
          </a:p>
        </p:txBody>
      </p:sp>
    </p:spTree>
    <p:extLst>
      <p:ext uri="{BB962C8B-B14F-4D97-AF65-F5344CB8AC3E}">
        <p14:creationId xmlns:p14="http://schemas.microsoft.com/office/powerpoint/2010/main" val="88650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11241B2-9A9F-4644-8E85-5003BE467B51}" type="datetimeFigureOut">
              <a:rPr lang="en-GB"/>
              <a:pPr>
                <a:defRPr/>
              </a:pPr>
              <a:t>07/07/2020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595AEAA-3E84-4D1A-B21F-A671E71813A8}" type="slidenum">
              <a:rPr lang="en-GB"/>
              <a:pPr>
                <a:defRPr/>
              </a:pPr>
              <a:t>‹#›</a:t>
            </a:fld>
            <a:endParaRPr lang="en-GB"/>
          </a:p>
        </p:txBody>
      </p:sp>
    </p:spTree>
    <p:extLst>
      <p:ext uri="{BB962C8B-B14F-4D97-AF65-F5344CB8AC3E}">
        <p14:creationId xmlns:p14="http://schemas.microsoft.com/office/powerpoint/2010/main" val="778350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FA94D70-578C-4665-8A85-F9C79D362979}" type="datetimeFigureOut">
              <a:rPr lang="en-GB"/>
              <a:pPr>
                <a:defRPr/>
              </a:pPr>
              <a:t>07/07/2020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BFC8BDA-4394-4D44-BF26-57B15DF814CF}" type="slidenum">
              <a:rPr lang="en-GB"/>
              <a:pPr>
                <a:defRPr/>
              </a:pPr>
              <a:t>‹#›</a:t>
            </a:fld>
            <a:endParaRPr lang="en-GB"/>
          </a:p>
        </p:txBody>
      </p:sp>
    </p:spTree>
    <p:extLst>
      <p:ext uri="{BB962C8B-B14F-4D97-AF65-F5344CB8AC3E}">
        <p14:creationId xmlns:p14="http://schemas.microsoft.com/office/powerpoint/2010/main" val="2959089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84EECB-708B-4A78-B8CC-9D8062EF77F5}" type="datetimeFigureOut">
              <a:rPr lang="en-GB"/>
              <a:pPr>
                <a:defRPr/>
              </a:pPr>
              <a:t>07/07/2020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E5E99A3-CB2A-4EE7-8B22-B45667D936A4}" type="slidenum">
              <a:rPr lang="en-GB"/>
              <a:pPr>
                <a:defRPr/>
              </a:pPr>
              <a:t>‹#›</a:t>
            </a:fld>
            <a:endParaRPr lang="en-GB"/>
          </a:p>
        </p:txBody>
      </p:sp>
    </p:spTree>
    <p:extLst>
      <p:ext uri="{BB962C8B-B14F-4D97-AF65-F5344CB8AC3E}">
        <p14:creationId xmlns:p14="http://schemas.microsoft.com/office/powerpoint/2010/main" val="4275153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11F501-2FB4-4738-B54C-8A4AFE906760}" type="datetimeFigureOut">
              <a:rPr lang="en-GB"/>
              <a:pPr>
                <a:defRPr/>
              </a:pPr>
              <a:t>07/07/2020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567171F-C8B9-4BE3-9BB1-8960F6A1AE39}" type="slidenum">
              <a:rPr lang="en-GB"/>
              <a:pPr>
                <a:defRPr/>
              </a:pPr>
              <a:t>‹#›</a:t>
            </a:fld>
            <a:endParaRPr lang="en-GB"/>
          </a:p>
        </p:txBody>
      </p:sp>
    </p:spTree>
    <p:extLst>
      <p:ext uri="{BB962C8B-B14F-4D97-AF65-F5344CB8AC3E}">
        <p14:creationId xmlns:p14="http://schemas.microsoft.com/office/powerpoint/2010/main" val="268161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70089-6D86-4C61-A194-9E56BC74194B}"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439374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331DC0-7AF5-4FE3-A3FD-8917D61ACEAF}" type="datetimeFigureOut">
              <a:rPr lang="en-GB"/>
              <a:pPr>
                <a:defRPr/>
              </a:pPr>
              <a:t>07/07/2020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16CBF-685F-4515-9270-98993C6CEC27}" type="slidenum">
              <a:rPr lang="en-GB"/>
              <a:pPr>
                <a:defRPr/>
              </a:pPr>
              <a:t>‹#›</a:t>
            </a:fld>
            <a:endParaRPr lang="en-GB"/>
          </a:p>
        </p:txBody>
      </p:sp>
    </p:spTree>
    <p:extLst>
      <p:ext uri="{BB962C8B-B14F-4D97-AF65-F5344CB8AC3E}">
        <p14:creationId xmlns:p14="http://schemas.microsoft.com/office/powerpoint/2010/main" val="32512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B16230D-3B7A-4A68-AF92-FBD2EE186850}" type="datetimeFigureOut">
              <a:rPr lang="en-GB"/>
              <a:pPr>
                <a:defRPr/>
              </a:pPr>
              <a:t>07/07/2020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E69051-E53C-4F73-A627-2F7290551890}" type="slidenum">
              <a:rPr lang="en-GB"/>
              <a:pPr>
                <a:defRPr/>
              </a:pPr>
              <a:t>‹#›</a:t>
            </a:fld>
            <a:endParaRPr lang="en-GB"/>
          </a:p>
        </p:txBody>
      </p:sp>
    </p:spTree>
    <p:extLst>
      <p:ext uri="{BB962C8B-B14F-4D97-AF65-F5344CB8AC3E}">
        <p14:creationId xmlns:p14="http://schemas.microsoft.com/office/powerpoint/2010/main" val="15618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5286D3A-E33A-4F87-975B-1A883E2D9D79}" type="datetimeFigureOut">
              <a:rPr lang="en-GB"/>
              <a:pPr>
                <a:defRPr/>
              </a:pPr>
              <a:t>07/07/2020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0D4791-7CEE-44E6-9C07-605B5A168DD4}" type="slidenum">
              <a:rPr lang="en-GB"/>
              <a:pPr>
                <a:defRPr/>
              </a:pPr>
              <a:t>‹#›</a:t>
            </a:fld>
            <a:endParaRPr lang="en-GB"/>
          </a:p>
        </p:txBody>
      </p:sp>
    </p:spTree>
    <p:extLst>
      <p:ext uri="{BB962C8B-B14F-4D97-AF65-F5344CB8AC3E}">
        <p14:creationId xmlns:p14="http://schemas.microsoft.com/office/powerpoint/2010/main" val="1929328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80776D-55E5-4BE4-9BB9-C2CBE653CF1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3748449"/>
      </p:ext>
    </p:extLst>
  </p:cSld>
  <p:clrMapOvr>
    <a:masterClrMapping/>
  </p:clrMapOvr>
  <p:transition spd="med" advClick="0">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1830276-411F-43E1-A673-00EE3BC8326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98316777"/>
      </p:ext>
    </p:extLst>
  </p:cSld>
  <p:clrMapOvr>
    <a:masterClrMapping/>
  </p:clrMapOvr>
  <p:transition spd="med" advClick="0">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E1D442B-9027-4918-8A7B-7B6612BF8A5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058786048"/>
      </p:ext>
    </p:extLst>
  </p:cSld>
  <p:clrMapOvr>
    <a:masterClrMapping/>
  </p:clrMapOvr>
  <p:transition spd="med" advClick="0">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85B103-EF23-41CC-BB17-C426F8D9536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79192345"/>
      </p:ext>
    </p:extLst>
  </p:cSld>
  <p:clrMapOvr>
    <a:masterClrMapping/>
  </p:clrMapOvr>
  <p:transition spd="med" advClick="0">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927753E-74D2-4581-80BE-D00570E05CC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80879027"/>
      </p:ext>
    </p:extLst>
  </p:cSld>
  <p:clrMapOvr>
    <a:masterClrMapping/>
  </p:clrMapOvr>
  <p:transition spd="med" advClick="0">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F1A0C8A-4D8A-48FD-A098-8A8AED19CEF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27558763"/>
      </p:ext>
    </p:extLst>
  </p:cSld>
  <p:clrMapOvr>
    <a:masterClrMapping/>
  </p:clrMapOvr>
  <p:transition spd="med" advClick="0">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9D5C1AC-5957-48CC-BBFA-CF8ADEC386C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8886606"/>
      </p:ext>
    </p:extLst>
  </p:cSld>
  <p:clrMapOvr>
    <a:masterClrMapping/>
  </p:clrMapOvr>
  <p:transition spd="med" advClick="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70089-6D86-4C61-A194-9E56BC74194B}"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2884138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F36A5E7-A3A1-4DD2-AA08-C41215C2607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51010739"/>
      </p:ext>
    </p:extLst>
  </p:cSld>
  <p:clrMapOvr>
    <a:masterClrMapping/>
  </p:clrMapOvr>
  <p:transition spd="med" advClick="0">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79F3E6E-2F8E-4047-A99B-41047D0D47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61472006"/>
      </p:ext>
    </p:extLst>
  </p:cSld>
  <p:clrMapOvr>
    <a:masterClrMapping/>
  </p:clrMapOvr>
  <p:transition spd="med" advClick="0">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73F9E23-A4DA-4941-AAFF-81BABF15D9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67478488"/>
      </p:ext>
    </p:extLst>
  </p:cSld>
  <p:clrMapOvr>
    <a:masterClrMapping/>
  </p:clrMapOvr>
  <p:transition spd="med" advClick="0">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C4D246-7558-4470-A1E3-798914DB508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52325221"/>
      </p:ext>
    </p:extLst>
  </p:cSld>
  <p:clrMapOvr>
    <a:masterClrMapping/>
  </p:clrMapOvr>
  <p:transition spd="med" advClick="0">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5FA0E6C2-40D7-4327-9E87-8047025715B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95338869"/>
      </p:ext>
    </p:extLst>
  </p:cSld>
  <p:clrMapOvr>
    <a:masterClrMapping/>
  </p:clrMapOvr>
  <p:transition spd="med" advClick="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870089-6D86-4C61-A194-9E56BC74194B}"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306489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870089-6D86-4C61-A194-9E56BC74194B}" type="datetimeFigureOut">
              <a:rPr lang="en-GB" smtClean="0"/>
              <a:t>07/07/2020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363134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870089-6D86-4C61-A194-9E56BC74194B}" type="datetimeFigureOut">
              <a:rPr lang="en-GB" smtClean="0"/>
              <a:t>07/07/2020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355035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70089-6D86-4C61-A194-9E56BC74194B}" type="datetimeFigureOut">
              <a:rPr lang="en-GB" smtClean="0"/>
              <a:t>07/07/2020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209878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870089-6D86-4C61-A194-9E56BC74194B}"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136008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870089-6D86-4C61-A194-9E56BC74194B}"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F387D5-F479-4657-B264-460E6FA7331B}" type="slidenum">
              <a:rPr lang="en-GB" smtClean="0"/>
              <a:t>‹#›</a:t>
            </a:fld>
            <a:endParaRPr lang="en-GB"/>
          </a:p>
        </p:txBody>
      </p:sp>
    </p:spTree>
    <p:extLst>
      <p:ext uri="{BB962C8B-B14F-4D97-AF65-F5344CB8AC3E}">
        <p14:creationId xmlns:p14="http://schemas.microsoft.com/office/powerpoint/2010/main" val="252614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70089-6D86-4C61-A194-9E56BC74194B}" type="datetimeFigureOut">
              <a:rPr lang="en-GB" smtClean="0"/>
              <a:t>07/07/2020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387D5-F479-4657-B264-460E6FA7331B}" type="slidenum">
              <a:rPr lang="en-GB" smtClean="0"/>
              <a:t>‹#›</a:t>
            </a:fld>
            <a:endParaRPr lang="en-GB"/>
          </a:p>
        </p:txBody>
      </p:sp>
    </p:spTree>
    <p:extLst>
      <p:ext uri="{BB962C8B-B14F-4D97-AF65-F5344CB8AC3E}">
        <p14:creationId xmlns:p14="http://schemas.microsoft.com/office/powerpoint/2010/main" val="1203413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2C84BAE-375B-42B8-8339-4830591FFB8B}" type="datetimeFigureOut">
              <a:rPr lang="en-GB"/>
              <a:pPr>
                <a:defRPr/>
              </a:pPr>
              <a:t>07/07/2020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CFC9D1-B359-4F4A-AA2F-45237562AAF6}" type="slidenum">
              <a:rPr lang="en-GB"/>
              <a:pPr>
                <a:defRPr/>
              </a:pPr>
              <a:t>‹#›</a:t>
            </a:fld>
            <a:endParaRPr lang="en-GB"/>
          </a:p>
        </p:txBody>
      </p:sp>
    </p:spTree>
    <p:extLst>
      <p:ext uri="{BB962C8B-B14F-4D97-AF65-F5344CB8AC3E}">
        <p14:creationId xmlns:p14="http://schemas.microsoft.com/office/powerpoint/2010/main" val="431758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50000">
              <a:schemeClr val="bg1"/>
            </a:gs>
            <a:gs pos="100000">
              <a:srgbClr val="76767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BDA4EA89-CB7F-4FC7-A4C3-A955761E3CA7}" type="slidenum">
              <a:rPr lang="en-GB" altLang="en-US" smtClean="0">
                <a:solidFill>
                  <a:srgbClr val="000000"/>
                </a:solidFill>
                <a:latin typeface="Arial" panose="020B0604020202020204" pitchFamily="34" charset="0"/>
              </a:rPr>
              <a:pPr eaLnBrk="1" hangingPunct="1"/>
              <a:t>‹#›</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372609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med" advClick="0">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6.png"/><Relationship Id="rId7" Type="http://schemas.openxmlformats.org/officeDocument/2006/relationships/slide" Target="slide21.xml"/><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slide" Target="slide20.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audio" Target="../media/audio1.wav"/><Relationship Id="rId2" Type="http://schemas.openxmlformats.org/officeDocument/2006/relationships/image" Target="../media/image18.png"/><Relationship Id="rId1" Type="http://schemas.openxmlformats.org/officeDocument/2006/relationships/slideLayout" Target="../slideLayouts/slideLayout34.xml"/><Relationship Id="rId6" Type="http://schemas.openxmlformats.org/officeDocument/2006/relationships/slide" Target="slide23.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hyperlink" Target="https://www.google.co.uk/url?sa=i&amp;rct=j&amp;q=&amp;esrc=s&amp;source=images&amp;cd=&amp;cad=rja&amp;uact=8&amp;ved=0ahUKEwi8i5vYv9LPAhVCtRoKHSeJARwQjRwIBw&amp;url=https://twitter.com/100degreesc&amp;bvm=bv.135258522,bs.1,d.ZGg&amp;psig=AFQjCNGFAbF7fAOJpCQ1gOq_iv4qKeJ7eA&amp;ust=147626657117137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slide" Target="slide25.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slide" Target="slide27.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slide" Target="slide29.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slide" Target="slide3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audio" Target="../media/audio1.wav"/><Relationship Id="rId2" Type="http://schemas.openxmlformats.org/officeDocument/2006/relationships/image" Target="../media/image15.png"/><Relationship Id="rId1" Type="http://schemas.openxmlformats.org/officeDocument/2006/relationships/slideLayout" Target="../slideLayouts/slideLayout34.xml"/><Relationship Id="rId6" Type="http://schemas.openxmlformats.org/officeDocument/2006/relationships/slide" Target="slide33.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quirrellyminds.com/2012/07/20/diy-hooray-flags/"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yiw6KkedD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dHPTYYBTn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bwMode="auto">
          <a:xfrm>
            <a:off x="35496" y="1197247"/>
            <a:ext cx="8893175" cy="503561"/>
          </a:xfrm>
          <a:prstGeom prst="rect">
            <a:avLst/>
          </a:prstGeom>
          <a:noFill/>
          <a:ln>
            <a:noFill/>
          </a:ln>
        </p:spPr>
        <p:txBody>
          <a:bodyPr anchor="ctr">
            <a:normAutofit/>
          </a:bodyPr>
          <a:lstStyle>
            <a:lvl1pPr algn="ctr" rtl="0" eaLnBrk="0" fontAlgn="base" hangingPunct="0">
              <a:spcBef>
                <a:spcPct val="0"/>
              </a:spcBef>
              <a:spcAft>
                <a:spcPct val="0"/>
              </a:spcAft>
              <a:defRPr sz="4400" kern="1200">
                <a:solidFill>
                  <a:srgbClr val="00006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GB" sz="2200" dirty="0">
                <a:solidFill>
                  <a:schemeClr val="tx1"/>
                </a:solidFill>
                <a:effectLst>
                  <a:glow rad="101600">
                    <a:schemeClr val="accent1">
                      <a:satMod val="175000"/>
                      <a:alpha val="40000"/>
                    </a:schemeClr>
                  </a:glow>
                  <a:outerShdw blurRad="38100" dist="38100" dir="2700000" algn="tl">
                    <a:srgbClr val="000000">
                      <a:alpha val="43137"/>
                    </a:srgbClr>
                  </a:outerShdw>
                </a:effectLst>
                <a:latin typeface="Comic Sans MS" panose="030F0702030302020204" pitchFamily="66" charset="0"/>
                <a:cs typeface="Arial" panose="020B0604020202020204" pitchFamily="34" charset="0"/>
              </a:rPr>
              <a:t>Date and title in books. What do you need? Pen? Pencil? Ruler?</a:t>
            </a:r>
          </a:p>
        </p:txBody>
      </p:sp>
      <p:sp>
        <p:nvSpPr>
          <p:cNvPr id="6" name="Rectangle 5"/>
          <p:cNvSpPr/>
          <p:nvPr/>
        </p:nvSpPr>
        <p:spPr>
          <a:xfrm>
            <a:off x="1547664" y="570746"/>
            <a:ext cx="5544616" cy="553998"/>
          </a:xfrm>
          <a:prstGeom prst="rect">
            <a:avLst/>
          </a:prstGeom>
        </p:spPr>
        <p:txBody>
          <a:bodyPr wrap="square">
            <a:spAutoFit/>
          </a:bodyPr>
          <a:lstStyle/>
          <a:p>
            <a:pPr algn="ctr"/>
            <a:r>
              <a:rPr lang="en-GB" sz="3000" u="sng" dirty="0">
                <a:latin typeface="Comic Sans MS" panose="030F0702030302020204" pitchFamily="66" charset="0"/>
              </a:rPr>
              <a:t>Acceleration Calculations</a:t>
            </a:r>
          </a:p>
        </p:txBody>
      </p:sp>
      <p:sp>
        <p:nvSpPr>
          <p:cNvPr id="7" name="Rectangle 6"/>
          <p:cNvSpPr/>
          <p:nvPr/>
        </p:nvSpPr>
        <p:spPr>
          <a:xfrm>
            <a:off x="-36512" y="45785"/>
            <a:ext cx="5112568" cy="553998"/>
          </a:xfrm>
          <a:prstGeom prst="rect">
            <a:avLst/>
          </a:prstGeom>
        </p:spPr>
        <p:txBody>
          <a:bodyPr wrap="square">
            <a:spAutoFit/>
          </a:bodyPr>
          <a:lstStyle/>
          <a:p>
            <a:fld id="{402E896D-5FCF-4D32-88B5-78C19D3DEEB1}" type="datetime2">
              <a:rPr lang="en-GB" sz="3000" u="sng" smtClean="0">
                <a:latin typeface="Comic Sans MS" panose="030F0702030302020204" pitchFamily="66" charset="0"/>
              </a:rPr>
              <a:t>Tuesday, 07 July 2020</a:t>
            </a:fld>
            <a:endParaRPr lang="en-GB" sz="3000" dirty="0">
              <a:latin typeface="Comic Sans MS" panose="030F0702030302020204" pitchFamily="66" charset="0"/>
            </a:endParaRPr>
          </a:p>
        </p:txBody>
      </p:sp>
      <p:sp>
        <p:nvSpPr>
          <p:cNvPr id="9" name="Content Placeholder 2"/>
          <p:cNvSpPr>
            <a:spLocks noGrp="1"/>
          </p:cNvSpPr>
          <p:nvPr>
            <p:ph idx="1"/>
          </p:nvPr>
        </p:nvSpPr>
        <p:spPr>
          <a:xfrm>
            <a:off x="107504" y="2143397"/>
            <a:ext cx="8229600" cy="4525963"/>
          </a:xfrm>
        </p:spPr>
        <p:txBody>
          <a:bodyPr>
            <a:normAutofit/>
          </a:bodyPr>
          <a:lstStyle/>
          <a:p>
            <a:pPr marL="109728" indent="0">
              <a:buNone/>
            </a:pPr>
            <a:r>
              <a:rPr lang="en-GB" sz="2800" dirty="0">
                <a:effectLst>
                  <a:glow rad="101600">
                    <a:schemeClr val="accent1">
                      <a:satMod val="175000"/>
                      <a:alpha val="40000"/>
                    </a:schemeClr>
                  </a:glow>
                  <a:outerShdw blurRad="38100" dist="38100" dir="2700000" algn="tl">
                    <a:srgbClr val="000000">
                      <a:alpha val="43137"/>
                    </a:srgbClr>
                  </a:outerShdw>
                </a:effectLst>
                <a:latin typeface="Comic Sans MS" panose="030F0702030302020204" pitchFamily="66" charset="0"/>
              </a:rPr>
              <a:t>Starter Activity – 5 minutes</a:t>
            </a:r>
            <a:endParaRPr lang="en-GB" sz="2800" dirty="0">
              <a:latin typeface="Comic Sans MS" panose="030F0702030302020204" pitchFamily="66" charset="0"/>
            </a:endParaRPr>
          </a:p>
          <a:p>
            <a:pPr marL="566928" indent="-457200">
              <a:buFont typeface="+mj-lt"/>
              <a:buAutoNum type="arabicPeriod"/>
            </a:pPr>
            <a:r>
              <a:rPr lang="en-GB" sz="2000" dirty="0">
                <a:latin typeface="Comic Sans MS" panose="030F0702030302020204" pitchFamily="66" charset="0"/>
              </a:rPr>
              <a:t>Write down the equation that links speed, distance and time</a:t>
            </a:r>
          </a:p>
          <a:p>
            <a:pPr marL="566928" indent="-457200">
              <a:buFont typeface="+mj-lt"/>
              <a:buAutoNum type="arabicPeriod"/>
            </a:pPr>
            <a:r>
              <a:rPr lang="en-GB" sz="2000" dirty="0">
                <a:latin typeface="Comic Sans MS" panose="030F0702030302020204" pitchFamily="66" charset="0"/>
              </a:rPr>
              <a:t>State the units for speed, </a:t>
            </a:r>
          </a:p>
          <a:p>
            <a:pPr marL="566928" indent="-457200">
              <a:buFont typeface="+mj-lt"/>
              <a:buAutoNum type="arabicPeriod"/>
            </a:pPr>
            <a:r>
              <a:rPr lang="en-GB" sz="2000" dirty="0">
                <a:solidFill>
                  <a:srgbClr val="FF0000"/>
                </a:solidFill>
                <a:latin typeface="Comic Sans MS" panose="030F0702030302020204" pitchFamily="66" charset="0"/>
              </a:rPr>
              <a:t>What is the difference between speed and velocity?</a:t>
            </a:r>
          </a:p>
        </p:txBody>
      </p:sp>
    </p:spTree>
    <p:extLst>
      <p:ext uri="{BB962C8B-B14F-4D97-AF65-F5344CB8AC3E}">
        <p14:creationId xmlns:p14="http://schemas.microsoft.com/office/powerpoint/2010/main" val="358006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tra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1785938"/>
            <a:ext cx="3571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3" descr="bik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0" y="1314049"/>
            <a:ext cx="3773488"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342900" y="784225"/>
            <a:ext cx="812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dirty="0">
                <a:solidFill>
                  <a:schemeClr val="tx1"/>
                </a:solidFill>
                <a:latin typeface="Comic Sans MS" panose="030F0702030302020204" pitchFamily="66" charset="0"/>
              </a:rPr>
              <a:t>The </a:t>
            </a:r>
            <a:r>
              <a:rPr lang="en-GB" altLang="en-US" b="1" dirty="0">
                <a:solidFill>
                  <a:schemeClr val="tx1"/>
                </a:solidFill>
                <a:latin typeface="Comic Sans MS" panose="030F0702030302020204" pitchFamily="66" charset="0"/>
              </a:rPr>
              <a:t>acceleration</a:t>
            </a:r>
            <a:r>
              <a:rPr lang="en-GB" altLang="en-US" dirty="0">
                <a:solidFill>
                  <a:schemeClr val="tx1"/>
                </a:solidFill>
                <a:latin typeface="Comic Sans MS" panose="030F0702030302020204" pitchFamily="66" charset="0"/>
              </a:rPr>
              <a:t> of an object is a measure of how quickly its </a:t>
            </a:r>
            <a:r>
              <a:rPr lang="en-GB" altLang="en-US" b="1" dirty="0">
                <a:solidFill>
                  <a:schemeClr val="tx1"/>
                </a:solidFill>
                <a:latin typeface="Comic Sans MS" panose="030F0702030302020204" pitchFamily="66" charset="0"/>
              </a:rPr>
              <a:t>speed</a:t>
            </a:r>
            <a:r>
              <a:rPr lang="en-GB" altLang="en-US" dirty="0">
                <a:solidFill>
                  <a:schemeClr val="tx1"/>
                </a:solidFill>
                <a:latin typeface="Comic Sans MS" panose="030F0702030302020204" pitchFamily="66" charset="0"/>
              </a:rPr>
              <a:t> changes. </a:t>
            </a:r>
          </a:p>
        </p:txBody>
      </p:sp>
      <p:sp>
        <p:nvSpPr>
          <p:cNvPr id="20485" name="Text Box 5"/>
          <p:cNvSpPr txBox="1">
            <a:spLocks noChangeArrowheads="1"/>
          </p:cNvSpPr>
          <p:nvPr/>
        </p:nvSpPr>
        <p:spPr bwMode="auto">
          <a:xfrm>
            <a:off x="4038600" y="6172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endParaRPr lang="en-GB" altLang="en-US">
              <a:solidFill>
                <a:schemeClr val="tx1"/>
              </a:solidFill>
              <a:latin typeface="Comic Sans MS" panose="030F0702030302020204" pitchFamily="66" charset="0"/>
            </a:endParaRPr>
          </a:p>
        </p:txBody>
      </p:sp>
      <p:sp>
        <p:nvSpPr>
          <p:cNvPr id="188423" name="Text Box 7"/>
          <p:cNvSpPr txBox="1">
            <a:spLocks noChangeArrowheads="1"/>
          </p:cNvSpPr>
          <p:nvPr/>
        </p:nvSpPr>
        <p:spPr bwMode="auto">
          <a:xfrm>
            <a:off x="342900" y="4235450"/>
            <a:ext cx="69810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buFont typeface="Wingdings" panose="05000000000000000000" pitchFamily="2" charset="2"/>
              <a:buNone/>
            </a:pPr>
            <a:r>
              <a:rPr lang="en-GB" altLang="en-US" dirty="0">
                <a:solidFill>
                  <a:schemeClr val="tx1"/>
                </a:solidFill>
                <a:latin typeface="Comic Sans MS" panose="030F0702030302020204" pitchFamily="66" charset="0"/>
              </a:rPr>
              <a:t>The brakes on this motorcycle are causing it to slow down. This is negative acceleration. Negative acceleration is often called </a:t>
            </a:r>
            <a:r>
              <a:rPr lang="en-GB" altLang="en-US" b="1" dirty="0">
                <a:solidFill>
                  <a:schemeClr val="tx1"/>
                </a:solidFill>
                <a:latin typeface="Comic Sans MS" panose="030F0702030302020204" pitchFamily="66" charset="0"/>
              </a:rPr>
              <a:t>deceleration</a:t>
            </a:r>
            <a:r>
              <a:rPr lang="en-GB" altLang="en-US" dirty="0">
                <a:solidFill>
                  <a:schemeClr val="tx1"/>
                </a:solidFill>
                <a:latin typeface="Comic Sans MS" panose="030F0702030302020204" pitchFamily="66" charset="0"/>
              </a:rPr>
              <a:t>. </a:t>
            </a:r>
          </a:p>
        </p:txBody>
      </p:sp>
      <p:sp>
        <p:nvSpPr>
          <p:cNvPr id="20488" name="Rectangle 8"/>
          <p:cNvSpPr>
            <a:spLocks noGrp="1" noChangeArrowheads="1"/>
          </p:cNvSpPr>
          <p:nvPr>
            <p:ph type="title"/>
          </p:nvPr>
        </p:nvSpPr>
        <p:spPr>
          <a:xfrm>
            <a:off x="346075" y="-131823"/>
            <a:ext cx="7886700" cy="1325563"/>
          </a:xfrm>
        </p:spPr>
        <p:txBody>
          <a:bodyPr/>
          <a:lstStyle/>
          <a:p>
            <a:r>
              <a:rPr lang="en-GB" altLang="en-US" dirty="0">
                <a:latin typeface="Comic Sans MS" panose="030F0702030302020204" pitchFamily="66" charset="0"/>
              </a:rPr>
              <a:t>What is acceleration?</a:t>
            </a:r>
          </a:p>
        </p:txBody>
      </p:sp>
    </p:spTree>
    <p:extLst>
      <p:ext uri="{BB962C8B-B14F-4D97-AF65-F5344CB8AC3E}">
        <p14:creationId xmlns:p14="http://schemas.microsoft.com/office/powerpoint/2010/main" val="2530490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wipe(left)">
                                      <p:cBhvr>
                                        <p:cTn id="7" dur="500"/>
                                        <p:tgtEl>
                                          <p:spTgt spid="188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wipe(left)">
                                      <p:cBhvr>
                                        <p:cTn id="12" dur="500"/>
                                        <p:tgtEl>
                                          <p:spTgt spid="188419"/>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8423"/>
                                        </p:tgtEl>
                                        <p:attrNameLst>
                                          <p:attrName>style.visibility</p:attrName>
                                        </p:attrNameLst>
                                      </p:cBhvr>
                                      <p:to>
                                        <p:strVal val="visible"/>
                                      </p:to>
                                    </p:set>
                                    <p:animEffect transition="in" filter="dissolve">
                                      <p:cBhvr>
                                        <p:cTn id="16" dur="500"/>
                                        <p:tgtEl>
                                          <p:spTgt spid="188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42900" y="784225"/>
            <a:ext cx="76406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pPr>
            <a:r>
              <a:rPr lang="en-GB" altLang="en-US">
                <a:solidFill>
                  <a:schemeClr val="tx1"/>
                </a:solidFill>
                <a:latin typeface="Comic Sans MS" panose="030F0702030302020204" pitchFamily="66" charset="0"/>
              </a:rPr>
              <a:t>The acceleration of an object can be calculated using this equation: </a:t>
            </a:r>
          </a:p>
        </p:txBody>
      </p:sp>
      <p:sp>
        <p:nvSpPr>
          <p:cNvPr id="21507" name="AutoShape 4"/>
          <p:cNvSpPr>
            <a:spLocks noChangeArrowheads="1"/>
          </p:cNvSpPr>
          <p:nvPr/>
        </p:nvSpPr>
        <p:spPr bwMode="auto">
          <a:xfrm>
            <a:off x="1154098" y="1820327"/>
            <a:ext cx="6348428" cy="1258372"/>
          </a:xfrm>
          <a:prstGeom prst="roundRect">
            <a:avLst>
              <a:gd name="adj" fmla="val 8972"/>
            </a:avLst>
          </a:prstGeom>
          <a:solidFill>
            <a:srgbClr val="FFFFCC"/>
          </a:solidFill>
          <a:ln w="38100" algn="ctr">
            <a:solidFill>
              <a:srgbClr val="286D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pPr>
            <a:endParaRPr lang="en-GB" altLang="en-US" dirty="0">
              <a:solidFill>
                <a:schemeClr val="tx1"/>
              </a:solidFill>
              <a:latin typeface="Comic Sans MS" panose="030F0702030302020204" pitchFamily="66" charset="0"/>
            </a:endParaRPr>
          </a:p>
          <a:p>
            <a:pPr eaLnBrk="0" fontAlgn="base" hangingPunct="0">
              <a:spcBef>
                <a:spcPct val="0"/>
              </a:spcBef>
              <a:spcAft>
                <a:spcPct val="0"/>
              </a:spcAft>
            </a:pPr>
            <a:endParaRPr lang="en-GB" altLang="en-US" dirty="0">
              <a:solidFill>
                <a:schemeClr val="tx1"/>
              </a:solidFill>
              <a:latin typeface="Comic Sans MS" panose="030F0702030302020204" pitchFamily="66" charset="0"/>
            </a:endParaRPr>
          </a:p>
          <a:p>
            <a:pPr eaLnBrk="0" fontAlgn="base" hangingPunct="0">
              <a:spcBef>
                <a:spcPct val="0"/>
              </a:spcBef>
              <a:spcAft>
                <a:spcPct val="0"/>
              </a:spcAft>
            </a:pPr>
            <a:endParaRPr lang="en-GB" altLang="en-US" dirty="0">
              <a:solidFill>
                <a:schemeClr val="tx1"/>
              </a:solidFill>
              <a:latin typeface="Comic Sans MS" panose="030F0702030302020204" pitchFamily="66" charset="0"/>
            </a:endParaRPr>
          </a:p>
        </p:txBody>
      </p:sp>
      <p:sp>
        <p:nvSpPr>
          <p:cNvPr id="21508" name="Text Box 6"/>
          <p:cNvSpPr txBox="1">
            <a:spLocks noChangeArrowheads="1"/>
          </p:cNvSpPr>
          <p:nvPr/>
        </p:nvSpPr>
        <p:spPr bwMode="auto">
          <a:xfrm>
            <a:off x="4265613" y="2101850"/>
            <a:ext cx="3052762" cy="8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fontAlgn="base">
              <a:lnSpc>
                <a:spcPct val="70000"/>
              </a:lnSpc>
              <a:spcBef>
                <a:spcPct val="50000"/>
              </a:spcBef>
              <a:spcAft>
                <a:spcPct val="0"/>
              </a:spcAft>
            </a:pPr>
            <a:r>
              <a:rPr lang="en-GB" altLang="en-US" sz="2600" b="1" dirty="0">
                <a:solidFill>
                  <a:schemeClr val="tx1"/>
                </a:solidFill>
                <a:latin typeface="Comic Sans MS" panose="030F0702030302020204" pitchFamily="66" charset="0"/>
              </a:rPr>
              <a:t>change in velocity</a:t>
            </a:r>
          </a:p>
          <a:p>
            <a:pPr algn="ctr" fontAlgn="base">
              <a:lnSpc>
                <a:spcPct val="70000"/>
              </a:lnSpc>
              <a:spcBef>
                <a:spcPct val="50000"/>
              </a:spcBef>
              <a:spcAft>
                <a:spcPct val="0"/>
              </a:spcAft>
            </a:pPr>
            <a:r>
              <a:rPr lang="en-GB" altLang="en-US" sz="2600" b="1" dirty="0">
                <a:solidFill>
                  <a:schemeClr val="tx1"/>
                </a:solidFill>
                <a:latin typeface="Comic Sans MS" panose="030F0702030302020204" pitchFamily="66" charset="0"/>
              </a:rPr>
              <a:t>time taken</a:t>
            </a:r>
          </a:p>
        </p:txBody>
      </p:sp>
      <p:sp>
        <p:nvSpPr>
          <p:cNvPr id="21509" name="Text Box 7"/>
          <p:cNvSpPr txBox="1">
            <a:spLocks noChangeArrowheads="1"/>
          </p:cNvSpPr>
          <p:nvPr/>
        </p:nvSpPr>
        <p:spPr bwMode="auto">
          <a:xfrm>
            <a:off x="1824038" y="2212975"/>
            <a:ext cx="25812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pPr>
            <a:r>
              <a:rPr lang="en-GB" altLang="en-US" sz="2200" b="1" dirty="0">
                <a:solidFill>
                  <a:schemeClr val="tx1"/>
                </a:solidFill>
                <a:latin typeface="Comic Sans MS" panose="030F0702030302020204" pitchFamily="66" charset="0"/>
              </a:rPr>
              <a:t>acceleration  =</a:t>
            </a:r>
          </a:p>
        </p:txBody>
      </p:sp>
      <p:sp>
        <p:nvSpPr>
          <p:cNvPr id="21510" name="Line 8"/>
          <p:cNvSpPr>
            <a:spLocks noChangeShapeType="1"/>
          </p:cNvSpPr>
          <p:nvPr/>
        </p:nvSpPr>
        <p:spPr bwMode="auto">
          <a:xfrm>
            <a:off x="4467225" y="2482850"/>
            <a:ext cx="2674938" cy="0"/>
          </a:xfrm>
          <a:prstGeom prst="line">
            <a:avLst/>
          </a:prstGeom>
          <a:noFill/>
          <a:ln w="254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
        <p:nvSpPr>
          <p:cNvPr id="190473" name="Text Box 9"/>
          <p:cNvSpPr txBox="1">
            <a:spLocks noChangeArrowheads="1"/>
          </p:cNvSpPr>
          <p:nvPr/>
        </p:nvSpPr>
        <p:spPr bwMode="auto">
          <a:xfrm>
            <a:off x="342900" y="4118843"/>
            <a:ext cx="7861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buClr>
                <a:srgbClr val="286DA6"/>
              </a:buClr>
              <a:buFont typeface="Wingdings" panose="05000000000000000000" pitchFamily="2" charset="2"/>
              <a:buChar char="l"/>
            </a:pPr>
            <a:r>
              <a:rPr lang="en-GB" altLang="en-US" dirty="0">
                <a:solidFill>
                  <a:schemeClr val="tx1"/>
                </a:solidFill>
                <a:latin typeface="Comic Sans MS" panose="030F0702030302020204" pitchFamily="66" charset="0"/>
              </a:rPr>
              <a:t>Acceleration is measured in </a:t>
            </a:r>
            <a:r>
              <a:rPr lang="en-GB" altLang="en-US" b="1" dirty="0">
                <a:solidFill>
                  <a:schemeClr val="tx1"/>
                </a:solidFill>
                <a:latin typeface="Comic Sans MS" panose="030F0702030302020204" pitchFamily="66" charset="0"/>
              </a:rPr>
              <a:t>metres per second per second </a:t>
            </a:r>
            <a:r>
              <a:rPr lang="en-GB" altLang="en-US" dirty="0">
                <a:solidFill>
                  <a:schemeClr val="tx1"/>
                </a:solidFill>
                <a:latin typeface="Comic Sans MS" panose="030F0702030302020204" pitchFamily="66" charset="0"/>
              </a:rPr>
              <a:t>(</a:t>
            </a:r>
            <a:r>
              <a:rPr lang="en-GB" altLang="en-US" b="1" dirty="0">
                <a:solidFill>
                  <a:schemeClr val="tx1"/>
                </a:solidFill>
                <a:latin typeface="Comic Sans MS" panose="030F0702030302020204" pitchFamily="66" charset="0"/>
              </a:rPr>
              <a:t>m/s</a:t>
            </a:r>
            <a:r>
              <a:rPr lang="en-GB" altLang="en-US" b="1" baseline="30000" dirty="0">
                <a:solidFill>
                  <a:schemeClr val="tx1"/>
                </a:solidFill>
                <a:latin typeface="Comic Sans MS" panose="030F0702030302020204" pitchFamily="66" charset="0"/>
              </a:rPr>
              <a:t>2</a:t>
            </a:r>
            <a:r>
              <a:rPr lang="en-GB" altLang="en-US" dirty="0">
                <a:solidFill>
                  <a:schemeClr val="tx1"/>
                </a:solidFill>
                <a:latin typeface="Comic Sans MS" panose="030F0702030302020204" pitchFamily="66" charset="0"/>
              </a:rPr>
              <a:t>).</a:t>
            </a:r>
          </a:p>
        </p:txBody>
      </p:sp>
      <p:sp>
        <p:nvSpPr>
          <p:cNvPr id="190474" name="Rectangle 10"/>
          <p:cNvSpPr>
            <a:spLocks noChangeArrowheads="1"/>
          </p:cNvSpPr>
          <p:nvPr/>
        </p:nvSpPr>
        <p:spPr bwMode="auto">
          <a:xfrm>
            <a:off x="342900" y="3432175"/>
            <a:ext cx="8623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buClr>
                <a:srgbClr val="286DA6"/>
              </a:buClr>
              <a:buFont typeface="Wingdings" panose="05000000000000000000" pitchFamily="2" charset="2"/>
              <a:buChar char="l"/>
            </a:pPr>
            <a:r>
              <a:rPr lang="en-GB" altLang="en-US" sz="2200" dirty="0">
                <a:solidFill>
                  <a:schemeClr val="tx1"/>
                </a:solidFill>
                <a:latin typeface="Comic Sans MS" panose="030F0702030302020204" pitchFamily="66" charset="0"/>
              </a:rPr>
              <a:t>Change in velocity is measured in </a:t>
            </a:r>
            <a:r>
              <a:rPr lang="en-GB" altLang="en-US" sz="2200" b="1" dirty="0">
                <a:solidFill>
                  <a:schemeClr val="tx1"/>
                </a:solidFill>
                <a:latin typeface="Comic Sans MS" panose="030F0702030302020204" pitchFamily="66" charset="0"/>
              </a:rPr>
              <a:t>metres per second</a:t>
            </a:r>
            <a:r>
              <a:rPr lang="en-GB" altLang="en-US" sz="2200" dirty="0">
                <a:solidFill>
                  <a:schemeClr val="tx1"/>
                </a:solidFill>
                <a:latin typeface="Comic Sans MS" panose="030F0702030302020204" pitchFamily="66" charset="0"/>
              </a:rPr>
              <a:t> (</a:t>
            </a:r>
            <a:r>
              <a:rPr lang="en-GB" altLang="en-US" sz="2200" b="1" dirty="0">
                <a:solidFill>
                  <a:schemeClr val="tx1"/>
                </a:solidFill>
                <a:latin typeface="Comic Sans MS" panose="030F0702030302020204" pitchFamily="66" charset="0"/>
                <a:sym typeface="Symbol" panose="05050102010706020507" pitchFamily="18" charset="2"/>
              </a:rPr>
              <a:t>m/s</a:t>
            </a:r>
            <a:r>
              <a:rPr lang="en-GB" altLang="en-US" sz="2200" dirty="0">
                <a:solidFill>
                  <a:schemeClr val="tx1"/>
                </a:solidFill>
                <a:latin typeface="Comic Sans MS" panose="030F0702030302020204" pitchFamily="66" charset="0"/>
              </a:rPr>
              <a:t>).</a:t>
            </a:r>
          </a:p>
        </p:txBody>
      </p:sp>
      <p:sp>
        <p:nvSpPr>
          <p:cNvPr id="190475" name="Rectangle 11"/>
          <p:cNvSpPr>
            <a:spLocks noChangeArrowheads="1"/>
          </p:cNvSpPr>
          <p:nvPr/>
        </p:nvSpPr>
        <p:spPr bwMode="auto">
          <a:xfrm>
            <a:off x="342900" y="3789040"/>
            <a:ext cx="6122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buClr>
                <a:srgbClr val="286DA6"/>
              </a:buClr>
              <a:buFont typeface="Wingdings" panose="05000000000000000000" pitchFamily="2" charset="2"/>
              <a:buChar char="l"/>
            </a:pPr>
            <a:r>
              <a:rPr lang="en-GB" altLang="en-US" dirty="0">
                <a:solidFill>
                  <a:schemeClr val="tx1"/>
                </a:solidFill>
                <a:latin typeface="Comic Sans MS" panose="030F0702030302020204" pitchFamily="66" charset="0"/>
              </a:rPr>
              <a:t>Time taken is measured in </a:t>
            </a:r>
            <a:r>
              <a:rPr lang="en-GB" altLang="en-US" b="1" dirty="0">
                <a:solidFill>
                  <a:schemeClr val="tx1"/>
                </a:solidFill>
                <a:latin typeface="Comic Sans MS" panose="030F0702030302020204" pitchFamily="66" charset="0"/>
              </a:rPr>
              <a:t>seconds</a:t>
            </a:r>
            <a:r>
              <a:rPr lang="en-GB" altLang="en-US" dirty="0">
                <a:solidFill>
                  <a:schemeClr val="tx1"/>
                </a:solidFill>
                <a:latin typeface="Comic Sans MS" panose="030F0702030302020204" pitchFamily="66" charset="0"/>
              </a:rPr>
              <a:t> (</a:t>
            </a:r>
            <a:r>
              <a:rPr lang="en-GB" altLang="en-US" b="1" dirty="0">
                <a:solidFill>
                  <a:schemeClr val="tx1"/>
                </a:solidFill>
                <a:latin typeface="Comic Sans MS" panose="030F0702030302020204" pitchFamily="66" charset="0"/>
              </a:rPr>
              <a:t>s</a:t>
            </a:r>
            <a:r>
              <a:rPr lang="en-GB" altLang="en-US" dirty="0">
                <a:solidFill>
                  <a:schemeClr val="tx1"/>
                </a:solidFill>
                <a:latin typeface="Comic Sans MS" panose="030F0702030302020204" pitchFamily="66" charset="0"/>
              </a:rPr>
              <a:t>).</a:t>
            </a:r>
          </a:p>
        </p:txBody>
      </p:sp>
      <p:sp>
        <p:nvSpPr>
          <p:cNvPr id="21514" name="Rectangle 12"/>
          <p:cNvSpPr>
            <a:spLocks noGrp="1" noChangeArrowheads="1"/>
          </p:cNvSpPr>
          <p:nvPr>
            <p:ph type="title"/>
          </p:nvPr>
        </p:nvSpPr>
        <p:spPr>
          <a:xfrm>
            <a:off x="560388" y="-74699"/>
            <a:ext cx="7886700" cy="1325563"/>
          </a:xfrm>
        </p:spPr>
        <p:txBody>
          <a:bodyPr>
            <a:normAutofit/>
          </a:bodyPr>
          <a:lstStyle/>
          <a:p>
            <a:r>
              <a:rPr lang="en-GB" altLang="en-US" sz="4000" dirty="0">
                <a:latin typeface="Comic Sans MS" panose="030F0702030302020204" pitchFamily="66" charset="0"/>
              </a:rPr>
              <a:t>How is acceleration calculated?</a:t>
            </a:r>
          </a:p>
        </p:txBody>
      </p:sp>
      <p:pic>
        <p:nvPicPr>
          <p:cNvPr id="190477" name="Picture 13"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184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0474"/>
                                        </p:tgtEl>
                                        <p:attrNameLst>
                                          <p:attrName>style.visibility</p:attrName>
                                        </p:attrNameLst>
                                      </p:cBhvr>
                                      <p:to>
                                        <p:strVal val="visible"/>
                                      </p:to>
                                    </p:set>
                                    <p:animEffect transition="in" filter="dissolve">
                                      <p:cBhvr>
                                        <p:cTn id="7" dur="500"/>
                                        <p:tgtEl>
                                          <p:spTgt spid="190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0475"/>
                                        </p:tgtEl>
                                        <p:attrNameLst>
                                          <p:attrName>style.visibility</p:attrName>
                                        </p:attrNameLst>
                                      </p:cBhvr>
                                      <p:to>
                                        <p:strVal val="visible"/>
                                      </p:to>
                                    </p:set>
                                    <p:animEffect transition="in" filter="dissolve">
                                      <p:cBhvr>
                                        <p:cTn id="12" dur="500"/>
                                        <p:tgtEl>
                                          <p:spTgt spid="1904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0473"/>
                                        </p:tgtEl>
                                        <p:attrNameLst>
                                          <p:attrName>style.visibility</p:attrName>
                                        </p:attrNameLst>
                                      </p:cBhvr>
                                      <p:to>
                                        <p:strVal val="visible"/>
                                      </p:to>
                                    </p:set>
                                    <p:animEffect transition="in" filter="dissolve">
                                      <p:cBhvr>
                                        <p:cTn id="17" dur="500"/>
                                        <p:tgtEl>
                                          <p:spTgt spid="190473"/>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190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3" grpId="0"/>
      <p:bldP spid="190474" grpId="0"/>
      <p:bldP spid="1904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82600" y="-159733"/>
            <a:ext cx="7886700" cy="1325563"/>
          </a:xfrm>
        </p:spPr>
        <p:txBody>
          <a:bodyPr/>
          <a:lstStyle/>
          <a:p>
            <a:r>
              <a:rPr lang="en-GB" altLang="en-US" dirty="0">
                <a:latin typeface="Comic Sans MS" panose="030F0702030302020204" pitchFamily="66" charset="0"/>
              </a:rPr>
              <a:t>Developing the formula</a:t>
            </a:r>
          </a:p>
        </p:txBody>
      </p:sp>
      <p:sp>
        <p:nvSpPr>
          <p:cNvPr id="23555" name="Text Box 5"/>
          <p:cNvSpPr txBox="1">
            <a:spLocks noChangeArrowheads="1"/>
          </p:cNvSpPr>
          <p:nvPr/>
        </p:nvSpPr>
        <p:spPr bwMode="auto">
          <a:xfrm>
            <a:off x="342900" y="784225"/>
            <a:ext cx="858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pPr>
            <a:r>
              <a:rPr lang="en-GB" altLang="en-US" dirty="0">
                <a:solidFill>
                  <a:schemeClr val="tx1"/>
                </a:solidFill>
                <a:latin typeface="Comic Sans MS" panose="030F0702030302020204" pitchFamily="66" charset="0"/>
              </a:rPr>
              <a:t>The formula to calculate acceleration can also be written as: </a:t>
            </a:r>
          </a:p>
        </p:txBody>
      </p:sp>
      <p:sp>
        <p:nvSpPr>
          <p:cNvPr id="23556" name="AutoShape 6"/>
          <p:cNvSpPr>
            <a:spLocks noChangeArrowheads="1"/>
          </p:cNvSpPr>
          <p:nvPr/>
        </p:nvSpPr>
        <p:spPr bwMode="auto">
          <a:xfrm>
            <a:off x="3036888" y="1429723"/>
            <a:ext cx="2459037" cy="871180"/>
          </a:xfrm>
          <a:prstGeom prst="roundRect">
            <a:avLst>
              <a:gd name="adj" fmla="val 8972"/>
            </a:avLst>
          </a:prstGeom>
          <a:solidFill>
            <a:srgbClr val="FFFFCC"/>
          </a:solidFill>
          <a:ln w="38100" algn="ctr">
            <a:solidFill>
              <a:srgbClr val="286DA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pPr>
            <a:endParaRPr lang="en-GB" altLang="en-US" dirty="0">
              <a:solidFill>
                <a:schemeClr val="tx1"/>
              </a:solidFill>
              <a:latin typeface="Comic Sans MS" panose="030F0702030302020204" pitchFamily="66" charset="0"/>
            </a:endParaRPr>
          </a:p>
          <a:p>
            <a:pPr eaLnBrk="0" fontAlgn="base" hangingPunct="0">
              <a:spcBef>
                <a:spcPct val="0"/>
              </a:spcBef>
              <a:spcAft>
                <a:spcPct val="0"/>
              </a:spcAft>
            </a:pPr>
            <a:endParaRPr lang="en-GB" altLang="en-US" dirty="0">
              <a:solidFill>
                <a:schemeClr val="tx1"/>
              </a:solidFill>
              <a:latin typeface="Comic Sans MS" panose="030F0702030302020204" pitchFamily="66" charset="0"/>
            </a:endParaRPr>
          </a:p>
        </p:txBody>
      </p:sp>
      <p:sp>
        <p:nvSpPr>
          <p:cNvPr id="23557" name="Text Box 8"/>
          <p:cNvSpPr txBox="1">
            <a:spLocks noChangeArrowheads="1"/>
          </p:cNvSpPr>
          <p:nvPr/>
        </p:nvSpPr>
        <p:spPr bwMode="auto">
          <a:xfrm>
            <a:off x="3135313" y="1479550"/>
            <a:ext cx="3052762"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fontAlgn="base">
              <a:lnSpc>
                <a:spcPct val="70000"/>
              </a:lnSpc>
              <a:spcBef>
                <a:spcPct val="50000"/>
              </a:spcBef>
              <a:spcAft>
                <a:spcPct val="0"/>
              </a:spcAft>
            </a:pPr>
            <a:r>
              <a:rPr lang="en-GB" altLang="en-US" sz="2600" b="1">
                <a:solidFill>
                  <a:schemeClr val="tx1"/>
                </a:solidFill>
                <a:latin typeface="Comic Sans MS" panose="030F0702030302020204" pitchFamily="66" charset="0"/>
              </a:rPr>
              <a:t>(v–u)</a:t>
            </a:r>
          </a:p>
          <a:p>
            <a:pPr algn="ctr" fontAlgn="base">
              <a:lnSpc>
                <a:spcPct val="70000"/>
              </a:lnSpc>
              <a:spcBef>
                <a:spcPct val="50000"/>
              </a:spcBef>
              <a:spcAft>
                <a:spcPct val="0"/>
              </a:spcAft>
            </a:pPr>
            <a:r>
              <a:rPr lang="en-GB" altLang="en-US" sz="2600" b="1">
                <a:solidFill>
                  <a:schemeClr val="tx1"/>
                </a:solidFill>
                <a:latin typeface="Comic Sans MS" panose="030F0702030302020204" pitchFamily="66" charset="0"/>
              </a:rPr>
              <a:t>t</a:t>
            </a:r>
          </a:p>
        </p:txBody>
      </p:sp>
      <p:sp>
        <p:nvSpPr>
          <p:cNvPr id="23558" name="Text Box 9"/>
          <p:cNvSpPr txBox="1">
            <a:spLocks noChangeArrowheads="1"/>
          </p:cNvSpPr>
          <p:nvPr/>
        </p:nvSpPr>
        <p:spPr bwMode="auto">
          <a:xfrm>
            <a:off x="3335338" y="1590675"/>
            <a:ext cx="9556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pPr>
            <a:r>
              <a:rPr lang="en-GB" altLang="en-US" sz="2600" b="1">
                <a:solidFill>
                  <a:schemeClr val="tx1"/>
                </a:solidFill>
                <a:latin typeface="Comic Sans MS" panose="030F0702030302020204" pitchFamily="66" charset="0"/>
              </a:rPr>
              <a:t>a  =</a:t>
            </a:r>
          </a:p>
        </p:txBody>
      </p:sp>
      <p:sp>
        <p:nvSpPr>
          <p:cNvPr id="23559" name="Line 10"/>
          <p:cNvSpPr>
            <a:spLocks noChangeShapeType="1"/>
          </p:cNvSpPr>
          <p:nvPr/>
        </p:nvSpPr>
        <p:spPr bwMode="auto">
          <a:xfrm>
            <a:off x="4162425" y="1860550"/>
            <a:ext cx="1023938" cy="0"/>
          </a:xfrm>
          <a:prstGeom prst="line">
            <a:avLst/>
          </a:prstGeom>
          <a:noFill/>
          <a:ln w="254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
        <p:nvSpPr>
          <p:cNvPr id="219147" name="Rectangle 11"/>
          <p:cNvSpPr>
            <a:spLocks noChangeArrowheads="1"/>
          </p:cNvSpPr>
          <p:nvPr/>
        </p:nvSpPr>
        <p:spPr bwMode="auto">
          <a:xfrm>
            <a:off x="342900" y="2998788"/>
            <a:ext cx="862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buClr>
                <a:srgbClr val="286DA6"/>
              </a:buClr>
              <a:buFont typeface="Wingdings" panose="05000000000000000000" pitchFamily="2" charset="2"/>
              <a:buChar char="l"/>
            </a:pPr>
            <a:r>
              <a:rPr lang="en-GB" altLang="en-US" b="1">
                <a:solidFill>
                  <a:schemeClr val="tx1"/>
                </a:solidFill>
                <a:latin typeface="Comic Sans MS" panose="030F0702030302020204" pitchFamily="66" charset="0"/>
              </a:rPr>
              <a:t>v </a:t>
            </a:r>
            <a:r>
              <a:rPr lang="en-GB" altLang="en-US">
                <a:solidFill>
                  <a:schemeClr val="tx1"/>
                </a:solidFill>
                <a:latin typeface="Comic Sans MS" panose="030F0702030302020204" pitchFamily="66" charset="0"/>
              </a:rPr>
              <a:t>is the final velocity in </a:t>
            </a:r>
            <a:r>
              <a:rPr lang="en-GB" altLang="en-US" b="1">
                <a:solidFill>
                  <a:schemeClr val="tx1"/>
                </a:solidFill>
                <a:latin typeface="Comic Sans MS" panose="030F0702030302020204" pitchFamily="66" charset="0"/>
                <a:sym typeface="Symbol" panose="05050102010706020507" pitchFamily="18" charset="2"/>
              </a:rPr>
              <a:t>m/s</a:t>
            </a:r>
            <a:r>
              <a:rPr lang="en-GB" altLang="en-US">
                <a:solidFill>
                  <a:schemeClr val="tx1"/>
                </a:solidFill>
                <a:latin typeface="Comic Sans MS" panose="030F0702030302020204" pitchFamily="66" charset="0"/>
              </a:rPr>
              <a:t>.</a:t>
            </a:r>
          </a:p>
        </p:txBody>
      </p:sp>
      <p:sp>
        <p:nvSpPr>
          <p:cNvPr id="219148" name="Text Box 12"/>
          <p:cNvSpPr txBox="1">
            <a:spLocks noChangeArrowheads="1"/>
          </p:cNvSpPr>
          <p:nvPr/>
        </p:nvSpPr>
        <p:spPr bwMode="auto">
          <a:xfrm>
            <a:off x="342900" y="2486025"/>
            <a:ext cx="802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buClr>
                <a:srgbClr val="286DA6"/>
              </a:buClr>
              <a:buFont typeface="Wingdings" panose="05000000000000000000" pitchFamily="2" charset="2"/>
              <a:buChar char="l"/>
            </a:pPr>
            <a:r>
              <a:rPr lang="en-GB" altLang="en-US" b="1">
                <a:solidFill>
                  <a:schemeClr val="tx1"/>
                </a:solidFill>
                <a:latin typeface="Comic Sans MS" panose="030F0702030302020204" pitchFamily="66" charset="0"/>
              </a:rPr>
              <a:t>a</a:t>
            </a:r>
            <a:r>
              <a:rPr lang="en-GB" altLang="en-US">
                <a:solidFill>
                  <a:schemeClr val="tx1"/>
                </a:solidFill>
                <a:latin typeface="Comic Sans MS" panose="030F0702030302020204" pitchFamily="66" charset="0"/>
              </a:rPr>
              <a:t> is acceleration, measured in </a:t>
            </a:r>
            <a:r>
              <a:rPr lang="en-GB" altLang="en-US" b="1">
                <a:solidFill>
                  <a:schemeClr val="tx1"/>
                </a:solidFill>
                <a:latin typeface="Comic Sans MS" panose="030F0702030302020204" pitchFamily="66" charset="0"/>
              </a:rPr>
              <a:t>m/s</a:t>
            </a:r>
            <a:r>
              <a:rPr lang="en-GB" altLang="en-US" b="1" baseline="30000">
                <a:solidFill>
                  <a:schemeClr val="tx1"/>
                </a:solidFill>
                <a:latin typeface="Comic Sans MS" panose="030F0702030302020204" pitchFamily="66" charset="0"/>
              </a:rPr>
              <a:t>2</a:t>
            </a:r>
            <a:r>
              <a:rPr lang="en-GB" altLang="en-US">
                <a:solidFill>
                  <a:schemeClr val="tx1"/>
                </a:solidFill>
                <a:latin typeface="Comic Sans MS" panose="030F0702030302020204" pitchFamily="66" charset="0"/>
              </a:rPr>
              <a:t>.</a:t>
            </a:r>
          </a:p>
        </p:txBody>
      </p:sp>
      <p:sp>
        <p:nvSpPr>
          <p:cNvPr id="219149" name="Rectangle 13"/>
          <p:cNvSpPr>
            <a:spLocks noChangeArrowheads="1"/>
          </p:cNvSpPr>
          <p:nvPr/>
        </p:nvSpPr>
        <p:spPr bwMode="auto">
          <a:xfrm>
            <a:off x="342900" y="4025900"/>
            <a:ext cx="818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buClr>
                <a:srgbClr val="286DA6"/>
              </a:buClr>
              <a:buFont typeface="Wingdings" panose="05000000000000000000" pitchFamily="2" charset="2"/>
              <a:buChar char="l"/>
            </a:pPr>
            <a:r>
              <a:rPr lang="en-GB" altLang="en-US" b="1">
                <a:solidFill>
                  <a:schemeClr val="tx1"/>
                </a:solidFill>
                <a:latin typeface="Comic Sans MS" panose="030F0702030302020204" pitchFamily="66" charset="0"/>
              </a:rPr>
              <a:t>t</a:t>
            </a:r>
            <a:r>
              <a:rPr lang="en-GB" altLang="en-US">
                <a:solidFill>
                  <a:schemeClr val="tx1"/>
                </a:solidFill>
                <a:latin typeface="Comic Sans MS" panose="030F0702030302020204" pitchFamily="66" charset="0"/>
              </a:rPr>
              <a:t> is the time taken, measured in </a:t>
            </a:r>
            <a:r>
              <a:rPr lang="en-GB" altLang="en-US" b="1">
                <a:solidFill>
                  <a:schemeClr val="tx1"/>
                </a:solidFill>
                <a:latin typeface="Comic Sans MS" panose="030F0702030302020204" pitchFamily="66" charset="0"/>
              </a:rPr>
              <a:t>seconds</a:t>
            </a:r>
            <a:r>
              <a:rPr lang="en-GB" altLang="en-US">
                <a:solidFill>
                  <a:schemeClr val="tx1"/>
                </a:solidFill>
                <a:latin typeface="Comic Sans MS" panose="030F0702030302020204" pitchFamily="66" charset="0"/>
              </a:rPr>
              <a:t> (</a:t>
            </a:r>
            <a:r>
              <a:rPr lang="en-GB" altLang="en-US" b="1">
                <a:solidFill>
                  <a:schemeClr val="tx1"/>
                </a:solidFill>
                <a:latin typeface="Comic Sans MS" panose="030F0702030302020204" pitchFamily="66" charset="0"/>
              </a:rPr>
              <a:t>s</a:t>
            </a:r>
            <a:r>
              <a:rPr lang="en-GB" altLang="en-US">
                <a:solidFill>
                  <a:schemeClr val="tx1"/>
                </a:solidFill>
                <a:latin typeface="Comic Sans MS" panose="030F0702030302020204" pitchFamily="66" charset="0"/>
              </a:rPr>
              <a:t>).</a:t>
            </a:r>
          </a:p>
        </p:txBody>
      </p:sp>
      <p:sp>
        <p:nvSpPr>
          <p:cNvPr id="219150" name="Rectangle 14"/>
          <p:cNvSpPr>
            <a:spLocks noChangeArrowheads="1"/>
          </p:cNvSpPr>
          <p:nvPr/>
        </p:nvSpPr>
        <p:spPr bwMode="auto">
          <a:xfrm>
            <a:off x="342900" y="3511550"/>
            <a:ext cx="862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0"/>
              </a:spcBef>
              <a:spcAft>
                <a:spcPct val="0"/>
              </a:spcAft>
              <a:buClr>
                <a:srgbClr val="286DA6"/>
              </a:buClr>
              <a:buFont typeface="Wingdings" panose="05000000000000000000" pitchFamily="2" charset="2"/>
              <a:buChar char="l"/>
            </a:pPr>
            <a:r>
              <a:rPr lang="en-GB" altLang="en-US" b="1">
                <a:solidFill>
                  <a:schemeClr val="tx1"/>
                </a:solidFill>
                <a:latin typeface="Comic Sans MS" panose="030F0702030302020204" pitchFamily="66" charset="0"/>
              </a:rPr>
              <a:t>u </a:t>
            </a:r>
            <a:r>
              <a:rPr lang="en-GB" altLang="en-US">
                <a:solidFill>
                  <a:schemeClr val="tx1"/>
                </a:solidFill>
                <a:latin typeface="Comic Sans MS" panose="030F0702030302020204" pitchFamily="66" charset="0"/>
              </a:rPr>
              <a:t>is the initial velocity in </a:t>
            </a:r>
            <a:r>
              <a:rPr lang="en-GB" altLang="en-US" b="1">
                <a:solidFill>
                  <a:schemeClr val="tx1"/>
                </a:solidFill>
                <a:latin typeface="Comic Sans MS" panose="030F0702030302020204" pitchFamily="66" charset="0"/>
                <a:sym typeface="Symbol" panose="05050102010706020507" pitchFamily="18" charset="2"/>
              </a:rPr>
              <a:t>m/s</a:t>
            </a:r>
            <a:r>
              <a:rPr lang="en-GB" altLang="en-US">
                <a:solidFill>
                  <a:schemeClr val="tx1"/>
                </a:solidFill>
                <a:latin typeface="Comic Sans MS" panose="030F0702030302020204" pitchFamily="66" charset="0"/>
              </a:rPr>
              <a:t>.</a:t>
            </a:r>
          </a:p>
        </p:txBody>
      </p:sp>
      <p:sp>
        <p:nvSpPr>
          <p:cNvPr id="23564" name="Text Box 15"/>
          <p:cNvSpPr txBox="1">
            <a:spLocks noChangeArrowheads="1"/>
          </p:cNvSpPr>
          <p:nvPr/>
        </p:nvSpPr>
        <p:spPr bwMode="auto">
          <a:xfrm>
            <a:off x="342900" y="5141913"/>
            <a:ext cx="398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pPr>
            <a:r>
              <a:rPr lang="en-GB" altLang="en-US">
                <a:solidFill>
                  <a:schemeClr val="tx1"/>
                </a:solidFill>
                <a:latin typeface="Comic Sans MS" panose="030F0702030302020204" pitchFamily="66" charset="0"/>
              </a:rPr>
              <a:t>Is this formula the same as:</a:t>
            </a:r>
          </a:p>
        </p:txBody>
      </p:sp>
      <p:sp>
        <p:nvSpPr>
          <p:cNvPr id="23565" name="Text Box 18"/>
          <p:cNvSpPr txBox="1">
            <a:spLocks noChangeArrowheads="1"/>
          </p:cNvSpPr>
          <p:nvPr/>
        </p:nvSpPr>
        <p:spPr bwMode="auto">
          <a:xfrm>
            <a:off x="6269038" y="5035550"/>
            <a:ext cx="2620962"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fontAlgn="base">
              <a:lnSpc>
                <a:spcPct val="70000"/>
              </a:lnSpc>
              <a:spcBef>
                <a:spcPct val="50000"/>
              </a:spcBef>
              <a:spcAft>
                <a:spcPct val="0"/>
              </a:spcAft>
            </a:pPr>
            <a:r>
              <a:rPr lang="en-GB" altLang="en-US" b="1">
                <a:solidFill>
                  <a:schemeClr val="tx1"/>
                </a:solidFill>
                <a:latin typeface="Comic Sans MS" panose="030F0702030302020204" pitchFamily="66" charset="0"/>
              </a:rPr>
              <a:t>change in speed</a:t>
            </a:r>
          </a:p>
          <a:p>
            <a:pPr algn="ctr" fontAlgn="base">
              <a:lnSpc>
                <a:spcPct val="70000"/>
              </a:lnSpc>
              <a:spcBef>
                <a:spcPct val="50000"/>
              </a:spcBef>
              <a:spcAft>
                <a:spcPct val="0"/>
              </a:spcAft>
            </a:pPr>
            <a:r>
              <a:rPr lang="en-GB" altLang="en-US" b="1">
                <a:solidFill>
                  <a:schemeClr val="tx1"/>
                </a:solidFill>
                <a:latin typeface="Comic Sans MS" panose="030F0702030302020204" pitchFamily="66" charset="0"/>
              </a:rPr>
              <a:t>time taken</a:t>
            </a:r>
          </a:p>
        </p:txBody>
      </p:sp>
      <p:sp>
        <p:nvSpPr>
          <p:cNvPr id="23566" name="Text Box 19"/>
          <p:cNvSpPr txBox="1">
            <a:spLocks noChangeArrowheads="1"/>
          </p:cNvSpPr>
          <p:nvPr/>
        </p:nvSpPr>
        <p:spPr bwMode="auto">
          <a:xfrm>
            <a:off x="4160838" y="5133975"/>
            <a:ext cx="49831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pPr>
            <a:r>
              <a:rPr lang="en-GB" altLang="en-US" sz="2000" b="1" dirty="0">
                <a:solidFill>
                  <a:schemeClr val="tx1"/>
                </a:solidFill>
                <a:latin typeface="Comic Sans MS" panose="030F0702030302020204" pitchFamily="66" charset="0"/>
              </a:rPr>
              <a:t>acceleration =</a:t>
            </a:r>
            <a:endParaRPr lang="en-GB" altLang="en-US" sz="2000" dirty="0">
              <a:solidFill>
                <a:schemeClr val="tx1"/>
              </a:solidFill>
              <a:latin typeface="Comic Sans MS" panose="030F0702030302020204" pitchFamily="66" charset="0"/>
            </a:endParaRPr>
          </a:p>
        </p:txBody>
      </p:sp>
      <p:sp>
        <p:nvSpPr>
          <p:cNvPr id="23567" name="Line 20"/>
          <p:cNvSpPr>
            <a:spLocks noChangeShapeType="1"/>
          </p:cNvSpPr>
          <p:nvPr/>
        </p:nvSpPr>
        <p:spPr bwMode="auto">
          <a:xfrm>
            <a:off x="6411913" y="5426075"/>
            <a:ext cx="2328862" cy="0"/>
          </a:xfrm>
          <a:prstGeom prst="line">
            <a:avLst/>
          </a:prstGeom>
          <a:noFill/>
          <a:ln w="254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pic>
        <p:nvPicPr>
          <p:cNvPr id="219157" name="Picture 21"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68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47"/>
                                        </p:tgtEl>
                                        <p:attrNameLst>
                                          <p:attrName>style.visibility</p:attrName>
                                        </p:attrNameLst>
                                      </p:cBhvr>
                                      <p:to>
                                        <p:strVal val="visible"/>
                                      </p:to>
                                    </p:set>
                                    <p:animEffect transition="in" filter="dissolve">
                                      <p:cBhvr>
                                        <p:cTn id="7" dur="500"/>
                                        <p:tgtEl>
                                          <p:spTgt spid="219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49"/>
                                        </p:tgtEl>
                                        <p:attrNameLst>
                                          <p:attrName>style.visibility</p:attrName>
                                        </p:attrNameLst>
                                      </p:cBhvr>
                                      <p:to>
                                        <p:strVal val="visible"/>
                                      </p:to>
                                    </p:set>
                                    <p:animEffect transition="in" filter="dissolve">
                                      <p:cBhvr>
                                        <p:cTn id="12" dur="500"/>
                                        <p:tgtEl>
                                          <p:spTgt spid="2191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48"/>
                                        </p:tgtEl>
                                        <p:attrNameLst>
                                          <p:attrName>style.visibility</p:attrName>
                                        </p:attrNameLst>
                                      </p:cBhvr>
                                      <p:to>
                                        <p:strVal val="visible"/>
                                      </p:to>
                                    </p:set>
                                    <p:animEffect transition="in" filter="dissolve">
                                      <p:cBhvr>
                                        <p:cTn id="17" dur="500"/>
                                        <p:tgtEl>
                                          <p:spTgt spid="2191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9150"/>
                                        </p:tgtEl>
                                        <p:attrNameLst>
                                          <p:attrName>style.visibility</p:attrName>
                                        </p:attrNameLst>
                                      </p:cBhvr>
                                      <p:to>
                                        <p:strVal val="visible"/>
                                      </p:to>
                                    </p:set>
                                    <p:animEffect transition="in" filter="dissolve">
                                      <p:cBhvr>
                                        <p:cTn id="22" dur="500"/>
                                        <p:tgtEl>
                                          <p:spTgt spid="219150"/>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21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7" grpId="0"/>
      <p:bldP spid="219148" grpId="0"/>
      <p:bldP spid="219149" grpId="0"/>
      <p:bldP spid="2191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descr="shutterstock_1995382_Jaywarren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784225"/>
            <a:ext cx="417036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Grp="1" noChangeArrowheads="1"/>
          </p:cNvSpPr>
          <p:nvPr>
            <p:ph type="title"/>
          </p:nvPr>
        </p:nvSpPr>
        <p:spPr>
          <a:xfrm>
            <a:off x="406708" y="-272256"/>
            <a:ext cx="7886700" cy="1325563"/>
          </a:xfrm>
        </p:spPr>
        <p:txBody>
          <a:bodyPr/>
          <a:lstStyle/>
          <a:p>
            <a:r>
              <a:rPr lang="en-GB" altLang="en-US" dirty="0">
                <a:latin typeface="Comic Sans MS" panose="030F0702030302020204" pitchFamily="66" charset="0"/>
              </a:rPr>
              <a:t>Simple acceleration problem</a:t>
            </a:r>
          </a:p>
        </p:txBody>
      </p:sp>
      <p:sp>
        <p:nvSpPr>
          <p:cNvPr id="22532" name="Text Box 5"/>
          <p:cNvSpPr txBox="1">
            <a:spLocks noChangeArrowheads="1"/>
          </p:cNvSpPr>
          <p:nvPr/>
        </p:nvSpPr>
        <p:spPr bwMode="auto">
          <a:xfrm>
            <a:off x="4862513" y="784225"/>
            <a:ext cx="35687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a:solidFill>
                  <a:schemeClr val="tx1"/>
                </a:solidFill>
                <a:latin typeface="Comic Sans MS" panose="030F0702030302020204" pitchFamily="66" charset="0"/>
              </a:rPr>
              <a:t>A racing car accelerates from rest to a velocity of 27</a:t>
            </a:r>
            <a:r>
              <a:rPr lang="en-GB" altLang="en-US" sz="1000">
                <a:solidFill>
                  <a:schemeClr val="tx1"/>
                </a:solidFill>
                <a:latin typeface="Comic Sans MS" panose="030F0702030302020204" pitchFamily="66" charset="0"/>
              </a:rPr>
              <a:t> </a:t>
            </a:r>
            <a:r>
              <a:rPr lang="en-GB" altLang="en-US">
                <a:solidFill>
                  <a:schemeClr val="tx1"/>
                </a:solidFill>
                <a:latin typeface="Comic Sans MS" panose="030F0702030302020204" pitchFamily="66" charset="0"/>
              </a:rPr>
              <a:t>m/s in 2 seconds. </a:t>
            </a:r>
          </a:p>
          <a:p>
            <a:pPr eaLnBrk="0" fontAlgn="base" hangingPunct="0">
              <a:spcBef>
                <a:spcPct val="50000"/>
              </a:spcBef>
              <a:spcAft>
                <a:spcPct val="0"/>
              </a:spcAft>
            </a:pPr>
            <a:r>
              <a:rPr lang="en-GB" altLang="en-US">
                <a:solidFill>
                  <a:schemeClr val="tx1"/>
                </a:solidFill>
                <a:latin typeface="Comic Sans MS" panose="030F0702030302020204" pitchFamily="66" charset="0"/>
              </a:rPr>
              <a:t>What is its acceleration?</a:t>
            </a:r>
          </a:p>
        </p:txBody>
      </p:sp>
      <p:sp>
        <p:nvSpPr>
          <p:cNvPr id="22533" name="Text Box 6"/>
          <p:cNvSpPr txBox="1">
            <a:spLocks noChangeArrowheads="1"/>
          </p:cNvSpPr>
          <p:nvPr/>
        </p:nvSpPr>
        <p:spPr bwMode="auto">
          <a:xfrm>
            <a:off x="1766888" y="3862388"/>
            <a:ext cx="2867025"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b="1" dirty="0">
                <a:solidFill>
                  <a:schemeClr val="tx1"/>
                </a:solidFill>
                <a:latin typeface="Comic Sans MS" panose="030F0702030302020204" pitchFamily="66" charset="0"/>
              </a:rPr>
              <a:t>acceleration  </a:t>
            </a:r>
            <a:r>
              <a:rPr lang="en-US" altLang="en-US" b="1" dirty="0">
                <a:solidFill>
                  <a:schemeClr val="tx1"/>
                </a:solidFill>
                <a:latin typeface="Comic Sans MS" panose="030F0702030302020204" pitchFamily="66" charset="0"/>
              </a:rPr>
              <a:t>=</a:t>
            </a:r>
            <a:r>
              <a:rPr lang="en-GB" altLang="en-US" b="1" dirty="0">
                <a:solidFill>
                  <a:schemeClr val="tx1"/>
                </a:solidFill>
                <a:latin typeface="Comic Sans MS" panose="030F0702030302020204" pitchFamily="66" charset="0"/>
              </a:rPr>
              <a:t>  </a:t>
            </a:r>
            <a:endParaRPr lang="en-GB" altLang="en-US" b="1" baseline="30000" dirty="0">
              <a:solidFill>
                <a:schemeClr val="tx1"/>
              </a:solidFill>
              <a:latin typeface="Comic Sans MS" panose="030F0702030302020204" pitchFamily="66" charset="0"/>
            </a:endParaRPr>
          </a:p>
        </p:txBody>
      </p:sp>
      <p:sp>
        <p:nvSpPr>
          <p:cNvPr id="22534" name="Rectangle 7"/>
          <p:cNvSpPr>
            <a:spLocks noChangeArrowheads="1"/>
          </p:cNvSpPr>
          <p:nvPr/>
        </p:nvSpPr>
        <p:spPr bwMode="auto">
          <a:xfrm>
            <a:off x="4242592" y="3698875"/>
            <a:ext cx="25939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b="1">
                <a:solidFill>
                  <a:schemeClr val="tx1"/>
                </a:solidFill>
                <a:latin typeface="Comic Sans MS" panose="030F0702030302020204" pitchFamily="66" charset="0"/>
              </a:rPr>
              <a:t>change in speed</a:t>
            </a:r>
          </a:p>
          <a:p>
            <a:pPr algn="ctr" eaLnBrk="0" fontAlgn="base" hangingPunct="0">
              <a:spcBef>
                <a:spcPct val="0"/>
              </a:spcBef>
              <a:spcAft>
                <a:spcPct val="0"/>
              </a:spcAft>
            </a:pPr>
            <a:r>
              <a:rPr lang="en-GB" altLang="en-US" b="1">
                <a:solidFill>
                  <a:schemeClr val="tx1"/>
                </a:solidFill>
                <a:latin typeface="Comic Sans MS" panose="030F0702030302020204" pitchFamily="66" charset="0"/>
              </a:rPr>
              <a:t>time taken</a:t>
            </a:r>
            <a:endParaRPr lang="en-GB" altLang="en-US" b="1" baseline="30000">
              <a:solidFill>
                <a:schemeClr val="tx1"/>
              </a:solidFill>
              <a:latin typeface="Comic Sans MS" panose="030F0702030302020204" pitchFamily="66" charset="0"/>
            </a:endParaRPr>
          </a:p>
        </p:txBody>
      </p:sp>
      <p:sp>
        <p:nvSpPr>
          <p:cNvPr id="22535" name="Line 8"/>
          <p:cNvSpPr>
            <a:spLocks noChangeShapeType="1"/>
          </p:cNvSpPr>
          <p:nvPr/>
        </p:nvSpPr>
        <p:spPr bwMode="auto">
          <a:xfrm>
            <a:off x="4176713" y="4127500"/>
            <a:ext cx="2767012" cy="1588"/>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
        <p:nvSpPr>
          <p:cNvPr id="22536" name="Text Box 9"/>
          <p:cNvSpPr txBox="1">
            <a:spLocks noChangeArrowheads="1"/>
          </p:cNvSpPr>
          <p:nvPr/>
        </p:nvSpPr>
        <p:spPr bwMode="auto">
          <a:xfrm>
            <a:off x="3721100" y="4767263"/>
            <a:ext cx="476250"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US" altLang="en-US" dirty="0">
                <a:solidFill>
                  <a:schemeClr val="tx1"/>
                </a:solidFill>
                <a:latin typeface="Comic Sans MS" panose="030F0702030302020204" pitchFamily="66" charset="0"/>
              </a:rPr>
              <a:t>=</a:t>
            </a:r>
            <a:r>
              <a:rPr lang="en-GB" altLang="en-US" dirty="0">
                <a:solidFill>
                  <a:schemeClr val="tx1"/>
                </a:solidFill>
                <a:latin typeface="Comic Sans MS" panose="030F0702030302020204" pitchFamily="66" charset="0"/>
              </a:rPr>
              <a:t>  </a:t>
            </a:r>
            <a:endParaRPr lang="en-GB" altLang="en-US" baseline="30000" dirty="0">
              <a:solidFill>
                <a:schemeClr val="tx1"/>
              </a:solidFill>
              <a:latin typeface="Comic Sans MS" panose="030F0702030302020204" pitchFamily="66" charset="0"/>
            </a:endParaRPr>
          </a:p>
        </p:txBody>
      </p:sp>
      <p:sp>
        <p:nvSpPr>
          <p:cNvPr id="22537" name="Rectangle 10"/>
          <p:cNvSpPr>
            <a:spLocks noChangeArrowheads="1"/>
          </p:cNvSpPr>
          <p:nvPr/>
        </p:nvSpPr>
        <p:spPr bwMode="auto">
          <a:xfrm>
            <a:off x="4495316" y="4632325"/>
            <a:ext cx="5597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dirty="0">
                <a:solidFill>
                  <a:schemeClr val="tx1"/>
                </a:solidFill>
                <a:latin typeface="Comic Sans MS" panose="030F0702030302020204" pitchFamily="66" charset="0"/>
              </a:rPr>
              <a:t>27</a:t>
            </a:r>
          </a:p>
          <a:p>
            <a:pPr algn="ctr" eaLnBrk="0" fontAlgn="base" hangingPunct="0">
              <a:spcBef>
                <a:spcPct val="0"/>
              </a:spcBef>
              <a:spcAft>
                <a:spcPct val="0"/>
              </a:spcAft>
            </a:pPr>
            <a:r>
              <a:rPr lang="en-GB" altLang="en-US" dirty="0">
                <a:solidFill>
                  <a:schemeClr val="tx1"/>
                </a:solidFill>
                <a:latin typeface="Comic Sans MS" panose="030F0702030302020204" pitchFamily="66" charset="0"/>
              </a:rPr>
              <a:t>2</a:t>
            </a:r>
            <a:endParaRPr lang="en-GB" altLang="en-US" baseline="30000" dirty="0">
              <a:solidFill>
                <a:schemeClr val="tx1"/>
              </a:solidFill>
              <a:latin typeface="Comic Sans MS" panose="030F0702030302020204" pitchFamily="66" charset="0"/>
            </a:endParaRPr>
          </a:p>
        </p:txBody>
      </p:sp>
      <p:sp>
        <p:nvSpPr>
          <p:cNvPr id="22538" name="Line 11"/>
          <p:cNvSpPr>
            <a:spLocks noChangeShapeType="1"/>
          </p:cNvSpPr>
          <p:nvPr/>
        </p:nvSpPr>
        <p:spPr bwMode="auto">
          <a:xfrm flipV="1">
            <a:off x="4494213" y="5060950"/>
            <a:ext cx="619125" cy="0"/>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
        <p:nvSpPr>
          <p:cNvPr id="235532" name="Text Box 12"/>
          <p:cNvSpPr txBox="1">
            <a:spLocks noChangeArrowheads="1"/>
          </p:cNvSpPr>
          <p:nvPr/>
        </p:nvSpPr>
        <p:spPr bwMode="auto">
          <a:xfrm>
            <a:off x="3733800" y="5721350"/>
            <a:ext cx="2427288"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381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a:solidFill>
                  <a:schemeClr val="tx1"/>
                </a:solidFill>
                <a:latin typeface="Comic Sans MS" panose="030F0702030302020204" pitchFamily="66" charset="0"/>
              </a:rPr>
              <a:t>=   </a:t>
            </a:r>
            <a:r>
              <a:rPr lang="en-GB" altLang="en-US" b="1">
                <a:solidFill>
                  <a:schemeClr val="tx1"/>
                </a:solidFill>
                <a:latin typeface="Comic Sans MS" panose="030F0702030302020204" pitchFamily="66" charset="0"/>
              </a:rPr>
              <a:t>13.5</a:t>
            </a:r>
            <a:r>
              <a:rPr lang="en-GB" altLang="en-US" sz="1000" b="1">
                <a:solidFill>
                  <a:schemeClr val="tx1"/>
                </a:solidFill>
                <a:latin typeface="Comic Sans MS" panose="030F0702030302020204" pitchFamily="66" charset="0"/>
              </a:rPr>
              <a:t> </a:t>
            </a:r>
            <a:r>
              <a:rPr lang="en-GB" altLang="en-US" b="1">
                <a:solidFill>
                  <a:schemeClr val="tx1"/>
                </a:solidFill>
                <a:latin typeface="Comic Sans MS" panose="030F0702030302020204" pitchFamily="66" charset="0"/>
              </a:rPr>
              <a:t>m/s</a:t>
            </a:r>
            <a:r>
              <a:rPr lang="en-GB" altLang="en-US" b="1" baseline="30000">
                <a:solidFill>
                  <a:schemeClr val="tx1"/>
                </a:solidFill>
                <a:latin typeface="Comic Sans MS" panose="030F0702030302020204" pitchFamily="66" charset="0"/>
              </a:rPr>
              <a:t>2</a:t>
            </a:r>
          </a:p>
        </p:txBody>
      </p:sp>
      <p:pic>
        <p:nvPicPr>
          <p:cNvPr id="235534" name="Picture 14"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29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32"/>
                                        </p:tgtEl>
                                        <p:attrNameLst>
                                          <p:attrName>style.visibility</p:attrName>
                                        </p:attrNameLst>
                                      </p:cBhvr>
                                      <p:to>
                                        <p:strVal val="visible"/>
                                      </p:to>
                                    </p:set>
                                    <p:animEffect transition="in" filter="dissolve">
                                      <p:cBhvr>
                                        <p:cTn id="7" dur="500"/>
                                        <p:tgtEl>
                                          <p:spTgt spid="23553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35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fade">
                                      <p:cBhvr>
                                        <p:cTn id="15" dur="500"/>
                                        <p:tgtEl>
                                          <p:spTgt spid="225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8"/>
                                        </p:tgtEl>
                                        <p:attrNameLst>
                                          <p:attrName>style.visibility</p:attrName>
                                        </p:attrNameLst>
                                      </p:cBhvr>
                                      <p:to>
                                        <p:strVal val="visible"/>
                                      </p:to>
                                    </p:set>
                                    <p:animEffect transition="in" filter="fade">
                                      <p:cBhvr>
                                        <p:cTn id="18" dur="500"/>
                                        <p:tgtEl>
                                          <p:spTgt spid="225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37"/>
                                        </p:tgtEl>
                                        <p:attrNameLst>
                                          <p:attrName>style.visibility</p:attrName>
                                        </p:attrNameLst>
                                      </p:cBhvr>
                                      <p:to>
                                        <p:strVal val="visible"/>
                                      </p:to>
                                    </p:set>
                                    <p:animEffect transition="in" filter="fade">
                                      <p:cBhvr>
                                        <p:cTn id="23"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22537" grpId="0"/>
      <p:bldP spid="22538" grpId="0" animBg="1"/>
      <p:bldP spid="23553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42900" y="784225"/>
            <a:ext cx="81899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a:solidFill>
                  <a:schemeClr val="tx1"/>
                </a:solidFill>
                <a:latin typeface="Comic Sans MS" panose="030F0702030302020204" pitchFamily="66" charset="0"/>
              </a:rPr>
              <a:t>A race horse accelerates from 6</a:t>
            </a:r>
            <a:r>
              <a:rPr lang="en-GB" altLang="en-US" sz="1000">
                <a:solidFill>
                  <a:schemeClr val="tx1"/>
                </a:solidFill>
                <a:latin typeface="Comic Sans MS" panose="030F0702030302020204" pitchFamily="66" charset="0"/>
              </a:rPr>
              <a:t> </a:t>
            </a:r>
            <a:r>
              <a:rPr lang="en-GB" altLang="en-US">
                <a:solidFill>
                  <a:schemeClr val="tx1"/>
                </a:solidFill>
                <a:latin typeface="Comic Sans MS" panose="030F0702030302020204" pitchFamily="66" charset="0"/>
              </a:rPr>
              <a:t>m/s to a speed of 12</a:t>
            </a:r>
            <a:r>
              <a:rPr lang="en-GB" altLang="en-US" sz="1000">
                <a:solidFill>
                  <a:schemeClr val="tx1"/>
                </a:solidFill>
                <a:latin typeface="Comic Sans MS" panose="030F0702030302020204" pitchFamily="66" charset="0"/>
              </a:rPr>
              <a:t> </a:t>
            </a:r>
            <a:r>
              <a:rPr lang="en-GB" altLang="en-US">
                <a:solidFill>
                  <a:schemeClr val="tx1"/>
                </a:solidFill>
                <a:latin typeface="Comic Sans MS" panose="030F0702030302020204" pitchFamily="66" charset="0"/>
              </a:rPr>
              <a:t>m/s in a time of 4 seconds. What is the horse’s acceleration?</a:t>
            </a:r>
          </a:p>
        </p:txBody>
      </p:sp>
      <p:sp>
        <p:nvSpPr>
          <p:cNvPr id="192515" name="Text Box 3"/>
          <p:cNvSpPr txBox="1">
            <a:spLocks noChangeArrowheads="1"/>
          </p:cNvSpPr>
          <p:nvPr/>
        </p:nvSpPr>
        <p:spPr bwMode="auto">
          <a:xfrm>
            <a:off x="5449888" y="4346575"/>
            <a:ext cx="1763712"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381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a:solidFill>
                  <a:schemeClr val="tx1"/>
                </a:solidFill>
                <a:latin typeface="Comic Sans MS" panose="030F0702030302020204" pitchFamily="66" charset="0"/>
              </a:rPr>
              <a:t>=  </a:t>
            </a:r>
            <a:r>
              <a:rPr lang="en-GB" altLang="en-US" b="1">
                <a:solidFill>
                  <a:schemeClr val="tx1"/>
                </a:solidFill>
                <a:latin typeface="Comic Sans MS" panose="030F0702030302020204" pitchFamily="66" charset="0"/>
              </a:rPr>
              <a:t>1.5</a:t>
            </a:r>
            <a:r>
              <a:rPr lang="en-GB" altLang="en-US" sz="1000" b="1">
                <a:solidFill>
                  <a:schemeClr val="tx1"/>
                </a:solidFill>
                <a:latin typeface="Comic Sans MS" panose="030F0702030302020204" pitchFamily="66" charset="0"/>
              </a:rPr>
              <a:t> </a:t>
            </a:r>
            <a:r>
              <a:rPr lang="en-GB" altLang="en-US" b="1">
                <a:solidFill>
                  <a:schemeClr val="tx1"/>
                </a:solidFill>
                <a:latin typeface="Comic Sans MS" panose="030F0702030302020204" pitchFamily="66" charset="0"/>
              </a:rPr>
              <a:t>m/s</a:t>
            </a:r>
            <a:r>
              <a:rPr lang="en-GB" altLang="en-US" b="1" baseline="30000">
                <a:solidFill>
                  <a:schemeClr val="tx1"/>
                </a:solidFill>
                <a:latin typeface="Comic Sans MS" panose="030F0702030302020204" pitchFamily="66" charset="0"/>
              </a:rPr>
              <a:t>2</a:t>
            </a:r>
            <a:endParaRPr lang="en-GB" altLang="en-US" b="1">
              <a:solidFill>
                <a:schemeClr val="tx1"/>
              </a:solidFill>
              <a:latin typeface="Comic Sans MS" panose="030F0702030302020204" pitchFamily="66" charset="0"/>
            </a:endParaRPr>
          </a:p>
        </p:txBody>
      </p:sp>
      <p:sp>
        <p:nvSpPr>
          <p:cNvPr id="24580" name="Text Box 10"/>
          <p:cNvSpPr txBox="1">
            <a:spLocks noChangeArrowheads="1"/>
          </p:cNvSpPr>
          <p:nvPr/>
        </p:nvSpPr>
        <p:spPr bwMode="auto">
          <a:xfrm>
            <a:off x="5456238" y="3397250"/>
            <a:ext cx="476250"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US" altLang="en-US">
                <a:solidFill>
                  <a:schemeClr val="tx1"/>
                </a:solidFill>
                <a:latin typeface="Comic Sans MS" panose="030F0702030302020204" pitchFamily="66" charset="0"/>
              </a:rPr>
              <a:t>=</a:t>
            </a:r>
            <a:r>
              <a:rPr lang="en-GB" altLang="en-US">
                <a:solidFill>
                  <a:schemeClr val="tx1"/>
                </a:solidFill>
                <a:latin typeface="Comic Sans MS" panose="030F0702030302020204" pitchFamily="66" charset="0"/>
              </a:rPr>
              <a:t>  </a:t>
            </a:r>
            <a:endParaRPr lang="en-GB" altLang="en-US" baseline="30000">
              <a:solidFill>
                <a:schemeClr val="tx1"/>
              </a:solidFill>
              <a:latin typeface="Comic Sans MS" panose="030F0702030302020204" pitchFamily="66" charset="0"/>
            </a:endParaRPr>
          </a:p>
        </p:txBody>
      </p:sp>
      <p:sp>
        <p:nvSpPr>
          <p:cNvPr id="24581" name="Line 11"/>
          <p:cNvSpPr>
            <a:spLocks noChangeShapeType="1"/>
          </p:cNvSpPr>
          <p:nvPr/>
        </p:nvSpPr>
        <p:spPr bwMode="auto">
          <a:xfrm flipV="1">
            <a:off x="5975350" y="3625850"/>
            <a:ext cx="531813" cy="0"/>
          </a:xfrm>
          <a:prstGeom prst="line">
            <a:avLst/>
          </a:prstGeom>
          <a:noFill/>
          <a:ln w="254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
        <p:nvSpPr>
          <p:cNvPr id="24582" name="Text Box 12"/>
          <p:cNvSpPr txBox="1">
            <a:spLocks noChangeArrowheads="1"/>
          </p:cNvSpPr>
          <p:nvPr/>
        </p:nvSpPr>
        <p:spPr bwMode="auto">
          <a:xfrm>
            <a:off x="5713413" y="3246438"/>
            <a:ext cx="1017587"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fontAlgn="base">
              <a:lnSpc>
                <a:spcPct val="70000"/>
              </a:lnSpc>
              <a:spcBef>
                <a:spcPct val="50000"/>
              </a:spcBef>
              <a:spcAft>
                <a:spcPct val="0"/>
              </a:spcAft>
            </a:pPr>
            <a:r>
              <a:rPr lang="en-GB" altLang="en-US" dirty="0">
                <a:solidFill>
                  <a:schemeClr val="tx1"/>
                </a:solidFill>
                <a:latin typeface="Comic Sans MS" panose="030F0702030302020204" pitchFamily="66" charset="0"/>
              </a:rPr>
              <a:t>12–6</a:t>
            </a:r>
          </a:p>
          <a:p>
            <a:pPr algn="ctr" fontAlgn="base">
              <a:lnSpc>
                <a:spcPct val="70000"/>
              </a:lnSpc>
              <a:spcBef>
                <a:spcPct val="50000"/>
              </a:spcBef>
              <a:spcAft>
                <a:spcPct val="0"/>
              </a:spcAft>
            </a:pPr>
            <a:r>
              <a:rPr lang="en-GB" altLang="en-US" dirty="0">
                <a:solidFill>
                  <a:schemeClr val="tx1"/>
                </a:solidFill>
                <a:latin typeface="Comic Sans MS" panose="030F0702030302020204" pitchFamily="66" charset="0"/>
              </a:rPr>
              <a:t>4</a:t>
            </a:r>
          </a:p>
        </p:txBody>
      </p:sp>
      <p:sp>
        <p:nvSpPr>
          <p:cNvPr id="24583" name="Rectangle 13"/>
          <p:cNvSpPr>
            <a:spLocks noGrp="1" noChangeArrowheads="1"/>
          </p:cNvSpPr>
          <p:nvPr>
            <p:ph type="title"/>
          </p:nvPr>
        </p:nvSpPr>
        <p:spPr>
          <a:xfrm>
            <a:off x="342900" y="-96045"/>
            <a:ext cx="7886700" cy="1325563"/>
          </a:xfrm>
        </p:spPr>
        <p:txBody>
          <a:bodyPr/>
          <a:lstStyle/>
          <a:p>
            <a:r>
              <a:rPr lang="en-GB" altLang="en-US" dirty="0">
                <a:latin typeface="Comic Sans MS" panose="030F0702030302020204" pitchFamily="66" charset="0"/>
              </a:rPr>
              <a:t>Acceleration problem</a:t>
            </a:r>
          </a:p>
        </p:txBody>
      </p:sp>
      <p:pic>
        <p:nvPicPr>
          <p:cNvPr id="192527" name="Picture 15"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7" descr="Horse_ra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898775"/>
            <a:ext cx="42862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8"/>
          <p:cNvSpPr txBox="1">
            <a:spLocks noChangeArrowheads="1"/>
          </p:cNvSpPr>
          <p:nvPr/>
        </p:nvSpPr>
        <p:spPr bwMode="auto">
          <a:xfrm>
            <a:off x="4921250" y="2203450"/>
            <a:ext cx="3052763"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fontAlgn="base">
              <a:lnSpc>
                <a:spcPct val="70000"/>
              </a:lnSpc>
              <a:spcBef>
                <a:spcPct val="50000"/>
              </a:spcBef>
              <a:spcAft>
                <a:spcPct val="0"/>
              </a:spcAft>
            </a:pPr>
            <a:r>
              <a:rPr lang="en-GB" altLang="en-US" b="1">
                <a:solidFill>
                  <a:schemeClr val="tx1"/>
                </a:solidFill>
                <a:latin typeface="Comic Sans MS" panose="030F0702030302020204" pitchFamily="66" charset="0"/>
              </a:rPr>
              <a:t>(v–u)</a:t>
            </a:r>
          </a:p>
          <a:p>
            <a:pPr algn="ctr" fontAlgn="base">
              <a:lnSpc>
                <a:spcPct val="70000"/>
              </a:lnSpc>
              <a:spcBef>
                <a:spcPct val="50000"/>
              </a:spcBef>
              <a:spcAft>
                <a:spcPct val="0"/>
              </a:spcAft>
            </a:pPr>
            <a:r>
              <a:rPr lang="en-GB" altLang="en-US" b="1">
                <a:solidFill>
                  <a:schemeClr val="tx1"/>
                </a:solidFill>
                <a:latin typeface="Comic Sans MS" panose="030F0702030302020204" pitchFamily="66" charset="0"/>
              </a:rPr>
              <a:t>t</a:t>
            </a:r>
          </a:p>
        </p:txBody>
      </p:sp>
      <p:sp>
        <p:nvSpPr>
          <p:cNvPr id="24587" name="Text Box 19"/>
          <p:cNvSpPr txBox="1">
            <a:spLocks noChangeArrowheads="1"/>
          </p:cNvSpPr>
          <p:nvPr/>
        </p:nvSpPr>
        <p:spPr bwMode="auto">
          <a:xfrm>
            <a:off x="5121275" y="2314575"/>
            <a:ext cx="95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fontAlgn="base">
              <a:spcBef>
                <a:spcPct val="50000"/>
              </a:spcBef>
              <a:spcAft>
                <a:spcPct val="0"/>
              </a:spcAft>
            </a:pPr>
            <a:r>
              <a:rPr lang="en-GB" altLang="en-US" b="1">
                <a:solidFill>
                  <a:schemeClr val="tx1"/>
                </a:solidFill>
                <a:latin typeface="Comic Sans MS" panose="030F0702030302020204" pitchFamily="66" charset="0"/>
              </a:rPr>
              <a:t>a  =</a:t>
            </a:r>
          </a:p>
        </p:txBody>
      </p:sp>
      <p:sp>
        <p:nvSpPr>
          <p:cNvPr id="24588" name="Line 20"/>
          <p:cNvSpPr>
            <a:spLocks noChangeShapeType="1"/>
          </p:cNvSpPr>
          <p:nvPr/>
        </p:nvSpPr>
        <p:spPr bwMode="auto">
          <a:xfrm>
            <a:off x="5948363" y="2584450"/>
            <a:ext cx="1023937" cy="0"/>
          </a:xfrm>
          <a:prstGeom prst="line">
            <a:avLst/>
          </a:prstGeom>
          <a:noFill/>
          <a:ln w="254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Tree>
    <p:extLst>
      <p:ext uri="{BB962C8B-B14F-4D97-AF65-F5344CB8AC3E}">
        <p14:creationId xmlns:p14="http://schemas.microsoft.com/office/powerpoint/2010/main" val="1049499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dissolve">
                                      <p:cBhvr>
                                        <p:cTn id="7" dur="500"/>
                                        <p:tgtEl>
                                          <p:spTgt spid="19251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92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42900" y="784225"/>
            <a:ext cx="81899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a:solidFill>
                  <a:schemeClr val="tx1"/>
                </a:solidFill>
                <a:latin typeface="Comic Sans MS" panose="030F0702030302020204" pitchFamily="66" charset="0"/>
              </a:rPr>
              <a:t>A hungry cheetah spots a gazelle and decides to chase it. The cheetah accelerates at 10</a:t>
            </a:r>
            <a:r>
              <a:rPr lang="en-GB" altLang="en-US" sz="1000">
                <a:solidFill>
                  <a:schemeClr val="tx1"/>
                </a:solidFill>
                <a:latin typeface="Comic Sans MS" panose="030F0702030302020204" pitchFamily="66" charset="0"/>
              </a:rPr>
              <a:t> </a:t>
            </a:r>
            <a:r>
              <a:rPr lang="en-GB" altLang="en-US">
                <a:solidFill>
                  <a:schemeClr val="tx1"/>
                </a:solidFill>
                <a:latin typeface="Comic Sans MS" panose="030F0702030302020204" pitchFamily="66" charset="0"/>
              </a:rPr>
              <a:t>m/s</a:t>
            </a:r>
            <a:r>
              <a:rPr lang="en-GB" altLang="en-US" baseline="30000">
                <a:solidFill>
                  <a:schemeClr val="tx1"/>
                </a:solidFill>
                <a:latin typeface="Comic Sans MS" panose="030F0702030302020204" pitchFamily="66" charset="0"/>
              </a:rPr>
              <a:t>2</a:t>
            </a:r>
            <a:r>
              <a:rPr lang="en-GB" altLang="en-US">
                <a:solidFill>
                  <a:schemeClr val="tx1"/>
                </a:solidFill>
                <a:latin typeface="Comic Sans MS" panose="030F0702030302020204" pitchFamily="66" charset="0"/>
              </a:rPr>
              <a:t> from rest until it reaches 20</a:t>
            </a:r>
            <a:r>
              <a:rPr lang="en-GB" altLang="en-US" sz="1000">
                <a:solidFill>
                  <a:schemeClr val="tx1"/>
                </a:solidFill>
                <a:latin typeface="Comic Sans MS" panose="030F0702030302020204" pitchFamily="66" charset="0"/>
              </a:rPr>
              <a:t> </a:t>
            </a:r>
            <a:r>
              <a:rPr lang="en-GB" altLang="en-US">
                <a:solidFill>
                  <a:schemeClr val="tx1"/>
                </a:solidFill>
                <a:latin typeface="Comic Sans MS" panose="030F0702030302020204" pitchFamily="66" charset="0"/>
              </a:rPr>
              <a:t>m/s. How long did this take?</a:t>
            </a:r>
          </a:p>
        </p:txBody>
      </p:sp>
      <p:sp>
        <p:nvSpPr>
          <p:cNvPr id="26627" name="Text Box 4"/>
          <p:cNvSpPr txBox="1">
            <a:spLocks noChangeArrowheads="1"/>
          </p:cNvSpPr>
          <p:nvPr/>
        </p:nvSpPr>
        <p:spPr bwMode="auto">
          <a:xfrm>
            <a:off x="3341688" y="2135188"/>
            <a:ext cx="2867025"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b="1">
                <a:solidFill>
                  <a:schemeClr val="tx1"/>
                </a:solidFill>
                <a:latin typeface="Comic Sans MS" panose="030F0702030302020204" pitchFamily="66" charset="0"/>
              </a:rPr>
              <a:t>acceleration  </a:t>
            </a:r>
            <a:r>
              <a:rPr lang="en-US" altLang="en-US" b="1">
                <a:solidFill>
                  <a:schemeClr val="tx1"/>
                </a:solidFill>
                <a:latin typeface="Comic Sans MS" panose="030F0702030302020204" pitchFamily="66" charset="0"/>
              </a:rPr>
              <a:t>=</a:t>
            </a:r>
            <a:r>
              <a:rPr lang="en-GB" altLang="en-US" b="1">
                <a:solidFill>
                  <a:schemeClr val="tx1"/>
                </a:solidFill>
                <a:latin typeface="Comic Sans MS" panose="030F0702030302020204" pitchFamily="66" charset="0"/>
              </a:rPr>
              <a:t>  </a:t>
            </a:r>
            <a:endParaRPr lang="en-GB" altLang="en-US" b="1" baseline="30000">
              <a:solidFill>
                <a:schemeClr val="tx1"/>
              </a:solidFill>
              <a:latin typeface="Comic Sans MS" panose="030F0702030302020204" pitchFamily="66" charset="0"/>
            </a:endParaRPr>
          </a:p>
        </p:txBody>
      </p:sp>
      <p:sp>
        <p:nvSpPr>
          <p:cNvPr id="26628" name="Rectangle 5"/>
          <p:cNvSpPr>
            <a:spLocks noChangeArrowheads="1"/>
          </p:cNvSpPr>
          <p:nvPr/>
        </p:nvSpPr>
        <p:spPr bwMode="auto">
          <a:xfrm>
            <a:off x="5843039" y="1971675"/>
            <a:ext cx="25426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b="1">
                <a:solidFill>
                  <a:schemeClr val="tx1"/>
                </a:solidFill>
                <a:latin typeface="Comic Sans MS" panose="030F0702030302020204" pitchFamily="66" charset="0"/>
              </a:rPr>
              <a:t>change in speed</a:t>
            </a:r>
          </a:p>
          <a:p>
            <a:pPr algn="ctr" eaLnBrk="0" fontAlgn="base" hangingPunct="0">
              <a:spcBef>
                <a:spcPct val="0"/>
              </a:spcBef>
              <a:spcAft>
                <a:spcPct val="0"/>
              </a:spcAft>
            </a:pPr>
            <a:r>
              <a:rPr lang="en-GB" altLang="en-US" b="1">
                <a:solidFill>
                  <a:schemeClr val="tx1"/>
                </a:solidFill>
                <a:latin typeface="Comic Sans MS" panose="030F0702030302020204" pitchFamily="66" charset="0"/>
              </a:rPr>
              <a:t>time taken</a:t>
            </a:r>
            <a:endParaRPr lang="en-GB" altLang="en-US" b="1" baseline="30000">
              <a:solidFill>
                <a:schemeClr val="tx1"/>
              </a:solidFill>
              <a:latin typeface="Comic Sans MS" panose="030F0702030302020204" pitchFamily="66" charset="0"/>
            </a:endParaRPr>
          </a:p>
        </p:txBody>
      </p:sp>
      <p:sp>
        <p:nvSpPr>
          <p:cNvPr id="26629" name="Line 6"/>
          <p:cNvSpPr>
            <a:spLocks noChangeShapeType="1"/>
          </p:cNvSpPr>
          <p:nvPr/>
        </p:nvSpPr>
        <p:spPr bwMode="auto">
          <a:xfrm>
            <a:off x="5751513" y="2400300"/>
            <a:ext cx="2767012" cy="1588"/>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
        <p:nvSpPr>
          <p:cNvPr id="26630" name="Text Box 8"/>
          <p:cNvSpPr txBox="1">
            <a:spLocks noChangeArrowheads="1"/>
          </p:cNvSpPr>
          <p:nvPr/>
        </p:nvSpPr>
        <p:spPr bwMode="auto">
          <a:xfrm>
            <a:off x="5295900" y="4068763"/>
            <a:ext cx="476250"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US" altLang="en-US">
                <a:solidFill>
                  <a:schemeClr val="tx1"/>
                </a:solidFill>
                <a:latin typeface="Comic Sans MS" panose="030F0702030302020204" pitchFamily="66" charset="0"/>
              </a:rPr>
              <a:t>=</a:t>
            </a:r>
            <a:r>
              <a:rPr lang="en-GB" altLang="en-US">
                <a:solidFill>
                  <a:schemeClr val="tx1"/>
                </a:solidFill>
                <a:latin typeface="Comic Sans MS" panose="030F0702030302020204" pitchFamily="66" charset="0"/>
              </a:rPr>
              <a:t>  </a:t>
            </a:r>
            <a:endParaRPr lang="en-GB" altLang="en-US" baseline="30000">
              <a:solidFill>
                <a:schemeClr val="tx1"/>
              </a:solidFill>
              <a:latin typeface="Comic Sans MS" panose="030F0702030302020204" pitchFamily="66" charset="0"/>
            </a:endParaRPr>
          </a:p>
        </p:txBody>
      </p:sp>
      <p:sp>
        <p:nvSpPr>
          <p:cNvPr id="26631" name="Rectangle 9"/>
          <p:cNvSpPr>
            <a:spLocks noChangeArrowheads="1"/>
          </p:cNvSpPr>
          <p:nvPr/>
        </p:nvSpPr>
        <p:spPr bwMode="auto">
          <a:xfrm>
            <a:off x="6070116" y="3933825"/>
            <a:ext cx="5597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dirty="0">
                <a:solidFill>
                  <a:schemeClr val="tx1"/>
                </a:solidFill>
                <a:latin typeface="Comic Sans MS" panose="030F0702030302020204" pitchFamily="66" charset="0"/>
              </a:rPr>
              <a:t>20</a:t>
            </a:r>
          </a:p>
          <a:p>
            <a:pPr algn="ctr" eaLnBrk="0" fontAlgn="base" hangingPunct="0">
              <a:spcBef>
                <a:spcPct val="0"/>
              </a:spcBef>
              <a:spcAft>
                <a:spcPct val="0"/>
              </a:spcAft>
            </a:pPr>
            <a:r>
              <a:rPr lang="en-GB" altLang="en-US" dirty="0">
                <a:solidFill>
                  <a:schemeClr val="tx1"/>
                </a:solidFill>
                <a:latin typeface="Comic Sans MS" panose="030F0702030302020204" pitchFamily="66" charset="0"/>
              </a:rPr>
              <a:t>10</a:t>
            </a:r>
            <a:endParaRPr lang="en-GB" altLang="en-US" baseline="30000" dirty="0">
              <a:solidFill>
                <a:schemeClr val="tx1"/>
              </a:solidFill>
              <a:latin typeface="Comic Sans MS" panose="030F0702030302020204" pitchFamily="66" charset="0"/>
            </a:endParaRPr>
          </a:p>
        </p:txBody>
      </p:sp>
      <p:sp>
        <p:nvSpPr>
          <p:cNvPr id="26632" name="Line 10"/>
          <p:cNvSpPr>
            <a:spLocks noChangeShapeType="1"/>
          </p:cNvSpPr>
          <p:nvPr/>
        </p:nvSpPr>
        <p:spPr bwMode="auto">
          <a:xfrm flipV="1">
            <a:off x="6069013" y="4362450"/>
            <a:ext cx="619125" cy="0"/>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sp>
        <p:nvSpPr>
          <p:cNvPr id="196619" name="Text Box 11"/>
          <p:cNvSpPr txBox="1">
            <a:spLocks noChangeArrowheads="1"/>
          </p:cNvSpPr>
          <p:nvPr/>
        </p:nvSpPr>
        <p:spPr bwMode="auto">
          <a:xfrm>
            <a:off x="5295900" y="5014913"/>
            <a:ext cx="2427288"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381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a:solidFill>
                  <a:schemeClr val="tx1"/>
                </a:solidFill>
                <a:latin typeface="Comic Sans MS" panose="030F0702030302020204" pitchFamily="66" charset="0"/>
              </a:rPr>
              <a:t>=   </a:t>
            </a:r>
            <a:r>
              <a:rPr lang="en-GB" altLang="en-US" b="1">
                <a:solidFill>
                  <a:schemeClr val="tx1"/>
                </a:solidFill>
                <a:latin typeface="Comic Sans MS" panose="030F0702030302020204" pitchFamily="66" charset="0"/>
              </a:rPr>
              <a:t>2</a:t>
            </a:r>
            <a:r>
              <a:rPr lang="en-GB" altLang="en-US" sz="1000" b="1">
                <a:solidFill>
                  <a:schemeClr val="tx1"/>
                </a:solidFill>
                <a:latin typeface="Comic Sans MS" panose="030F0702030302020204" pitchFamily="66" charset="0"/>
              </a:rPr>
              <a:t> </a:t>
            </a:r>
            <a:r>
              <a:rPr lang="en-GB" altLang="en-US" b="1">
                <a:solidFill>
                  <a:schemeClr val="tx1"/>
                </a:solidFill>
                <a:latin typeface="Comic Sans MS" panose="030F0702030302020204" pitchFamily="66" charset="0"/>
              </a:rPr>
              <a:t>s</a:t>
            </a:r>
            <a:endParaRPr lang="en-GB" altLang="en-US" b="1" u="sng">
              <a:solidFill>
                <a:schemeClr val="tx1"/>
              </a:solidFill>
              <a:latin typeface="Comic Sans MS" panose="030F0702030302020204" pitchFamily="66" charset="0"/>
            </a:endParaRPr>
          </a:p>
        </p:txBody>
      </p:sp>
      <p:sp>
        <p:nvSpPr>
          <p:cNvPr id="26634" name="Rectangle 12"/>
          <p:cNvSpPr>
            <a:spLocks noGrp="1" noChangeArrowheads="1"/>
          </p:cNvSpPr>
          <p:nvPr>
            <p:ph type="title"/>
          </p:nvPr>
        </p:nvSpPr>
        <p:spPr>
          <a:xfrm>
            <a:off x="628650" y="-327333"/>
            <a:ext cx="7886700" cy="1325563"/>
          </a:xfrm>
        </p:spPr>
        <p:txBody>
          <a:bodyPr>
            <a:normAutofit/>
          </a:bodyPr>
          <a:lstStyle/>
          <a:p>
            <a:r>
              <a:rPr lang="en-GB" altLang="en-US" sz="3000" dirty="0">
                <a:latin typeface="Comic Sans MS" panose="030F0702030302020204" pitchFamily="66" charset="0"/>
              </a:rPr>
              <a:t>Extension question - Acceleration problem</a:t>
            </a:r>
          </a:p>
        </p:txBody>
      </p:sp>
      <p:sp>
        <p:nvSpPr>
          <p:cNvPr id="26635" name="Text Box 14"/>
          <p:cNvSpPr txBox="1">
            <a:spLocks noChangeArrowheads="1"/>
          </p:cNvSpPr>
          <p:nvPr/>
        </p:nvSpPr>
        <p:spPr bwMode="auto">
          <a:xfrm>
            <a:off x="3621088" y="3227388"/>
            <a:ext cx="2867025" cy="45720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0" fontAlgn="base" hangingPunct="0">
              <a:spcBef>
                <a:spcPct val="50000"/>
              </a:spcBef>
              <a:spcAft>
                <a:spcPct val="0"/>
              </a:spcAft>
            </a:pPr>
            <a:r>
              <a:rPr lang="en-GB" altLang="en-US" b="1">
                <a:solidFill>
                  <a:schemeClr val="tx1"/>
                </a:solidFill>
                <a:latin typeface="Comic Sans MS" panose="030F0702030302020204" pitchFamily="66" charset="0"/>
              </a:rPr>
              <a:t>time taken  </a:t>
            </a:r>
            <a:r>
              <a:rPr lang="en-US" altLang="en-US" b="1">
                <a:solidFill>
                  <a:schemeClr val="tx1"/>
                </a:solidFill>
                <a:latin typeface="Comic Sans MS" panose="030F0702030302020204" pitchFamily="66" charset="0"/>
              </a:rPr>
              <a:t>=</a:t>
            </a:r>
            <a:r>
              <a:rPr lang="en-GB" altLang="en-US" b="1">
                <a:solidFill>
                  <a:schemeClr val="tx1"/>
                </a:solidFill>
                <a:latin typeface="Comic Sans MS" panose="030F0702030302020204" pitchFamily="66" charset="0"/>
              </a:rPr>
              <a:t>  </a:t>
            </a:r>
            <a:endParaRPr lang="en-GB" altLang="en-US" b="1" baseline="30000">
              <a:solidFill>
                <a:schemeClr val="tx1"/>
              </a:solidFill>
              <a:latin typeface="Comic Sans MS" panose="030F0702030302020204" pitchFamily="66" charset="0"/>
            </a:endParaRPr>
          </a:p>
        </p:txBody>
      </p:sp>
      <p:sp>
        <p:nvSpPr>
          <p:cNvPr id="26636" name="Rectangle 15"/>
          <p:cNvSpPr>
            <a:spLocks noChangeArrowheads="1"/>
          </p:cNvSpPr>
          <p:nvPr/>
        </p:nvSpPr>
        <p:spPr bwMode="auto">
          <a:xfrm>
            <a:off x="5970039" y="3063875"/>
            <a:ext cx="25426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0" fontAlgn="base" hangingPunct="0">
              <a:spcBef>
                <a:spcPct val="0"/>
              </a:spcBef>
              <a:spcAft>
                <a:spcPct val="0"/>
              </a:spcAft>
            </a:pPr>
            <a:r>
              <a:rPr lang="en-GB" altLang="en-US" b="1">
                <a:solidFill>
                  <a:schemeClr val="tx1"/>
                </a:solidFill>
                <a:latin typeface="Comic Sans MS" panose="030F0702030302020204" pitchFamily="66" charset="0"/>
              </a:rPr>
              <a:t>change in speed</a:t>
            </a:r>
          </a:p>
          <a:p>
            <a:pPr algn="ctr" eaLnBrk="0" fontAlgn="base" hangingPunct="0">
              <a:spcBef>
                <a:spcPct val="0"/>
              </a:spcBef>
              <a:spcAft>
                <a:spcPct val="0"/>
              </a:spcAft>
            </a:pPr>
            <a:r>
              <a:rPr lang="en-GB" altLang="en-US" b="1">
                <a:solidFill>
                  <a:schemeClr val="tx1"/>
                </a:solidFill>
                <a:latin typeface="Comic Sans MS" panose="030F0702030302020204" pitchFamily="66" charset="0"/>
              </a:rPr>
              <a:t>acceleration</a:t>
            </a:r>
            <a:endParaRPr lang="en-GB" altLang="en-US" b="1" baseline="30000">
              <a:solidFill>
                <a:schemeClr val="tx1"/>
              </a:solidFill>
              <a:latin typeface="Comic Sans MS" panose="030F0702030302020204" pitchFamily="66" charset="0"/>
            </a:endParaRPr>
          </a:p>
        </p:txBody>
      </p:sp>
      <p:sp>
        <p:nvSpPr>
          <p:cNvPr id="26637" name="Line 16"/>
          <p:cNvSpPr>
            <a:spLocks noChangeShapeType="1"/>
          </p:cNvSpPr>
          <p:nvPr/>
        </p:nvSpPr>
        <p:spPr bwMode="auto">
          <a:xfrm>
            <a:off x="5878513" y="3492500"/>
            <a:ext cx="2767012" cy="1588"/>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z="2400">
              <a:latin typeface="Comic Sans MS" panose="030F0702030302020204" pitchFamily="66" charset="0"/>
            </a:endParaRPr>
          </a:p>
        </p:txBody>
      </p:sp>
      <p:pic>
        <p:nvPicPr>
          <p:cNvPr id="26638" name="Picture 17" descr="cheet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3816350"/>
            <a:ext cx="4286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6" name="Picture 18" descr="forward_arrow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82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619"/>
                                        </p:tgtEl>
                                        <p:attrNameLst>
                                          <p:attrName>style.visibility</p:attrName>
                                        </p:attrNameLst>
                                      </p:cBhvr>
                                      <p:to>
                                        <p:strVal val="visible"/>
                                      </p:to>
                                    </p:set>
                                    <p:animEffect transition="in" filter="dissolve">
                                      <p:cBhvr>
                                        <p:cTn id="7" dur="500"/>
                                        <p:tgtEl>
                                          <p:spTgt spid="19661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9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0" y="692696"/>
            <a:ext cx="9144000" cy="4279354"/>
          </a:xfrm>
          <a:prstGeom prst="rect">
            <a:avLst/>
          </a:prstGeom>
        </p:spPr>
      </p:pic>
    </p:spTree>
    <p:extLst>
      <p:ext uri="{BB962C8B-B14F-4D97-AF65-F5344CB8AC3E}">
        <p14:creationId xmlns:p14="http://schemas.microsoft.com/office/powerpoint/2010/main" val="1911530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Now try the questions from the worksheet, then check your answers</a:t>
            </a:r>
            <a:endParaRPr lang="en-GB" dirty="0"/>
          </a:p>
        </p:txBody>
      </p:sp>
    </p:spTree>
    <p:extLst>
      <p:ext uri="{BB962C8B-B14F-4D97-AF65-F5344CB8AC3E}">
        <p14:creationId xmlns:p14="http://schemas.microsoft.com/office/powerpoint/2010/main" val="198211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4797425"/>
            <a:ext cx="7772400" cy="1470025"/>
          </a:xfrm>
        </p:spPr>
        <p:txBody>
          <a:bodyPr/>
          <a:lstStyle/>
          <a:p>
            <a:pPr eaLnBrk="1" hangingPunct="1"/>
            <a:r>
              <a:rPr lang="en-GB" altLang="en-US" dirty="0">
                <a:solidFill>
                  <a:schemeClr val="tx1"/>
                </a:solidFill>
              </a:rPr>
              <a:t>Motion graphs quiz</a:t>
            </a:r>
          </a:p>
        </p:txBody>
      </p:sp>
      <p:pic>
        <p:nvPicPr>
          <p:cNvPr id="20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76250"/>
            <a:ext cx="3430587"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78162"/>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u="sng"/>
              <a:t>Question 1</a:t>
            </a:r>
          </a:p>
        </p:txBody>
      </p:sp>
      <p:sp>
        <p:nvSpPr>
          <p:cNvPr id="3075" name="Rectangle 3"/>
          <p:cNvSpPr>
            <a:spLocks noGrp="1" noChangeArrowheads="1"/>
          </p:cNvSpPr>
          <p:nvPr>
            <p:ph type="body" sz="half" idx="1"/>
          </p:nvPr>
        </p:nvSpPr>
        <p:spPr>
          <a:xfrm>
            <a:off x="457200" y="1600200"/>
            <a:ext cx="8218488" cy="4525963"/>
          </a:xfrm>
        </p:spPr>
        <p:txBody>
          <a:bodyPr/>
          <a:lstStyle/>
          <a:p>
            <a:pPr algn="ctr" eaLnBrk="1" hangingPunct="1">
              <a:buFontTx/>
              <a:buNone/>
            </a:pPr>
            <a:r>
              <a:rPr lang="en-GB" altLang="en-US" sz="2800" dirty="0"/>
              <a:t>How do we calculate speed?</a:t>
            </a:r>
          </a:p>
        </p:txBody>
      </p:sp>
      <p:sp>
        <p:nvSpPr>
          <p:cNvPr id="3076" name="Text Box 21"/>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3077" name="Group 30"/>
          <p:cNvGrpSpPr>
            <a:grpSpLocks/>
          </p:cNvGrpSpPr>
          <p:nvPr/>
        </p:nvGrpSpPr>
        <p:grpSpPr bwMode="auto">
          <a:xfrm>
            <a:off x="468313" y="4149725"/>
            <a:ext cx="3743325" cy="1152525"/>
            <a:chOff x="295" y="2614"/>
            <a:chExt cx="2358" cy="726"/>
          </a:xfrm>
        </p:grpSpPr>
        <p:grpSp>
          <p:nvGrpSpPr>
            <p:cNvPr id="3097" name="Group 17"/>
            <p:cNvGrpSpPr>
              <a:grpSpLocks/>
            </p:cNvGrpSpPr>
            <p:nvPr/>
          </p:nvGrpSpPr>
          <p:grpSpPr bwMode="auto">
            <a:xfrm>
              <a:off x="295" y="2614"/>
              <a:ext cx="726" cy="726"/>
              <a:chOff x="295" y="2614"/>
              <a:chExt cx="726" cy="726"/>
            </a:xfrm>
          </p:grpSpPr>
          <p:pic>
            <p:nvPicPr>
              <p:cNvPr id="3099" name="Picture 4" descr="button-blue_benji_park_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614"/>
                <a:ext cx="726"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00" name="WordArt 14"/>
              <p:cNvSpPr>
                <a:spLocks noChangeArrowheads="1" noChangeShapeType="1" noTextEdit="1"/>
              </p:cNvSpPr>
              <p:nvPr/>
            </p:nvSpPr>
            <p:spPr bwMode="auto">
              <a:xfrm>
                <a:off x="431" y="2704"/>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grpSp>
        <p:sp>
          <p:nvSpPr>
            <p:cNvPr id="3098" name="Text Box 22"/>
            <p:cNvSpPr txBox="1">
              <a:spLocks noChangeArrowheads="1"/>
            </p:cNvSpPr>
            <p:nvPr/>
          </p:nvSpPr>
          <p:spPr bwMode="auto">
            <a:xfrm>
              <a:off x="1111" y="2704"/>
              <a:ext cx="15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Speed = time/distance</a:t>
              </a:r>
            </a:p>
          </p:txBody>
        </p:sp>
      </p:grpSp>
      <p:grpSp>
        <p:nvGrpSpPr>
          <p:cNvPr id="3078" name="Group 27"/>
          <p:cNvGrpSpPr>
            <a:grpSpLocks/>
          </p:cNvGrpSpPr>
          <p:nvPr/>
        </p:nvGrpSpPr>
        <p:grpSpPr bwMode="auto">
          <a:xfrm>
            <a:off x="4716463" y="4149725"/>
            <a:ext cx="3816350" cy="1138238"/>
            <a:chOff x="2971" y="2614"/>
            <a:chExt cx="2404" cy="717"/>
          </a:xfrm>
        </p:grpSpPr>
        <p:grpSp>
          <p:nvGrpSpPr>
            <p:cNvPr id="3093" name="Group 18"/>
            <p:cNvGrpSpPr>
              <a:grpSpLocks/>
            </p:cNvGrpSpPr>
            <p:nvPr/>
          </p:nvGrpSpPr>
          <p:grpSpPr bwMode="auto">
            <a:xfrm>
              <a:off x="2971" y="2614"/>
              <a:ext cx="717" cy="717"/>
              <a:chOff x="2971" y="2614"/>
              <a:chExt cx="717" cy="717"/>
            </a:xfrm>
          </p:grpSpPr>
          <p:pic>
            <p:nvPicPr>
              <p:cNvPr id="3095" name="Picture 9" descr="button-yellow_benji_park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2614"/>
                <a:ext cx="71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WordArt 13"/>
              <p:cNvSpPr>
                <a:spLocks noChangeArrowheads="1" noChangeShapeType="1" noTextEdit="1"/>
              </p:cNvSpPr>
              <p:nvPr/>
            </p:nvSpPr>
            <p:spPr bwMode="auto">
              <a:xfrm>
                <a:off x="3152" y="2704"/>
                <a:ext cx="383" cy="4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grpSp>
        <p:sp>
          <p:nvSpPr>
            <p:cNvPr id="3094" name="Text Box 23"/>
            <p:cNvSpPr txBox="1">
              <a:spLocks noChangeArrowheads="1"/>
            </p:cNvSpPr>
            <p:nvPr/>
          </p:nvSpPr>
          <p:spPr bwMode="auto">
            <a:xfrm>
              <a:off x="3833" y="2704"/>
              <a:ext cx="15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Speed = time X distance</a:t>
              </a:r>
            </a:p>
          </p:txBody>
        </p:sp>
      </p:grpSp>
      <p:grpSp>
        <p:nvGrpSpPr>
          <p:cNvPr id="3079" name="Group 29"/>
          <p:cNvGrpSpPr>
            <a:grpSpLocks/>
          </p:cNvGrpSpPr>
          <p:nvPr/>
        </p:nvGrpSpPr>
        <p:grpSpPr bwMode="auto">
          <a:xfrm>
            <a:off x="4716463" y="5445125"/>
            <a:ext cx="3887787" cy="1152525"/>
            <a:chOff x="2971" y="3430"/>
            <a:chExt cx="2449" cy="726"/>
          </a:xfrm>
        </p:grpSpPr>
        <p:grpSp>
          <p:nvGrpSpPr>
            <p:cNvPr id="3089" name="Group 20"/>
            <p:cNvGrpSpPr>
              <a:grpSpLocks/>
            </p:cNvGrpSpPr>
            <p:nvPr/>
          </p:nvGrpSpPr>
          <p:grpSpPr bwMode="auto">
            <a:xfrm>
              <a:off x="2971" y="3430"/>
              <a:ext cx="726" cy="726"/>
              <a:chOff x="2971" y="3430"/>
              <a:chExt cx="726" cy="726"/>
            </a:xfrm>
          </p:grpSpPr>
          <p:pic>
            <p:nvPicPr>
              <p:cNvPr id="3091" name="Picture 8" descr="button-red_benji_park_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3430"/>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WordArt 16"/>
              <p:cNvSpPr>
                <a:spLocks noChangeArrowheads="1" noChangeShapeType="1" noTextEdit="1"/>
              </p:cNvSpPr>
              <p:nvPr/>
            </p:nvSpPr>
            <p:spPr bwMode="auto">
              <a:xfrm>
                <a:off x="3152" y="3566"/>
                <a:ext cx="428" cy="4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a:t>
                </a:r>
              </a:p>
            </p:txBody>
          </p:sp>
        </p:grpSp>
        <p:sp>
          <p:nvSpPr>
            <p:cNvPr id="3090" name="Text Box 24"/>
            <p:cNvSpPr txBox="1">
              <a:spLocks noChangeArrowheads="1"/>
            </p:cNvSpPr>
            <p:nvPr/>
          </p:nvSpPr>
          <p:spPr bwMode="auto">
            <a:xfrm>
              <a:off x="3878" y="3521"/>
              <a:ext cx="15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Speed = distance X time  </a:t>
              </a:r>
            </a:p>
          </p:txBody>
        </p:sp>
      </p:grpSp>
      <p:grpSp>
        <p:nvGrpSpPr>
          <p:cNvPr id="3080" name="Group 28"/>
          <p:cNvGrpSpPr>
            <a:grpSpLocks/>
          </p:cNvGrpSpPr>
          <p:nvPr/>
        </p:nvGrpSpPr>
        <p:grpSpPr bwMode="auto">
          <a:xfrm>
            <a:off x="468313" y="5445125"/>
            <a:ext cx="3814762" cy="1150938"/>
            <a:chOff x="295" y="3430"/>
            <a:chExt cx="2403" cy="725"/>
          </a:xfrm>
        </p:grpSpPr>
        <p:grpSp>
          <p:nvGrpSpPr>
            <p:cNvPr id="3085" name="Group 19"/>
            <p:cNvGrpSpPr>
              <a:grpSpLocks/>
            </p:cNvGrpSpPr>
            <p:nvPr/>
          </p:nvGrpSpPr>
          <p:grpSpPr bwMode="auto">
            <a:xfrm>
              <a:off x="295" y="3430"/>
              <a:ext cx="725" cy="725"/>
              <a:chOff x="295" y="3430"/>
              <a:chExt cx="725" cy="725"/>
            </a:xfrm>
          </p:grpSpPr>
          <p:pic>
            <p:nvPicPr>
              <p:cNvPr id="3087" name="Picture 6" descr="button-green_benji_park_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3430"/>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8" name="WordArt 15"/>
              <p:cNvSpPr>
                <a:spLocks noChangeArrowheads="1" noChangeShapeType="1" noTextEdit="1"/>
              </p:cNvSpPr>
              <p:nvPr/>
            </p:nvSpPr>
            <p:spPr bwMode="auto">
              <a:xfrm>
                <a:off x="431" y="3521"/>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grpSp>
        <p:sp>
          <p:nvSpPr>
            <p:cNvPr id="3086" name="Text Box 25"/>
            <p:cNvSpPr txBox="1">
              <a:spLocks noChangeArrowheads="1"/>
            </p:cNvSpPr>
            <p:nvPr/>
          </p:nvSpPr>
          <p:spPr bwMode="auto">
            <a:xfrm>
              <a:off x="1156" y="3521"/>
              <a:ext cx="15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Speed = distance/time</a:t>
              </a:r>
            </a:p>
          </p:txBody>
        </p:sp>
      </p:grpSp>
      <p:sp>
        <p:nvSpPr>
          <p:cNvPr id="3081" name="AutoShape 31">
            <a:hlinkClick r:id="rId6" action="ppaction://hlinksldjump" highlightClick="1"/>
          </p:cNvPr>
          <p:cNvSpPr>
            <a:spLocks noChangeArrowheads="1"/>
          </p:cNvSpPr>
          <p:nvPr/>
        </p:nvSpPr>
        <p:spPr bwMode="auto">
          <a:xfrm>
            <a:off x="250825" y="4292600"/>
            <a:ext cx="1512888" cy="9366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 name="AutoShape 32">
            <a:hlinkClick r:id="rId6" action="ppaction://hlinksldjump" highlightClick="1"/>
          </p:cNvPr>
          <p:cNvSpPr>
            <a:spLocks noChangeArrowheads="1"/>
          </p:cNvSpPr>
          <p:nvPr/>
        </p:nvSpPr>
        <p:spPr bwMode="auto">
          <a:xfrm>
            <a:off x="4643438" y="4149725"/>
            <a:ext cx="1223962" cy="1079500"/>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 name="AutoShape 33">
            <a:hlinkClick r:id="rId7" action="ppaction://hlinksldjump" highlightClick="1">
              <a:snd r:embed="rId8" name="chimes.wav"/>
            </a:hlinkClick>
          </p:cNvPr>
          <p:cNvSpPr>
            <a:spLocks noChangeArrowheads="1"/>
          </p:cNvSpPr>
          <p:nvPr/>
        </p:nvSpPr>
        <p:spPr bwMode="auto">
          <a:xfrm>
            <a:off x="395288" y="55165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 name="AutoShape 34">
            <a:hlinkClick r:id="rId6" action="ppaction://hlinksldjump" highlightClick="1"/>
          </p:cNvPr>
          <p:cNvSpPr>
            <a:spLocks noChangeArrowheads="1"/>
          </p:cNvSpPr>
          <p:nvPr/>
        </p:nvSpPr>
        <p:spPr bwMode="auto">
          <a:xfrm>
            <a:off x="4643438" y="5445125"/>
            <a:ext cx="1368425" cy="1079500"/>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7758881"/>
      </p:ext>
    </p:extLst>
  </p:cSld>
  <p:clrMapOvr>
    <a:masterClrMapping/>
  </p:clrMapOvr>
  <p:transition spd="med" advClick="0">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Comic Sans MS" panose="030F0702030302020204" pitchFamily="66" charset="0"/>
                <a:cs typeface="Arial" panose="020B0604020202020204" pitchFamily="34" charset="0"/>
              </a:rPr>
              <a:t>Learning Objective</a:t>
            </a:r>
          </a:p>
        </p:txBody>
      </p:sp>
      <p:sp>
        <p:nvSpPr>
          <p:cNvPr id="5" name="Content Placeholder 4"/>
          <p:cNvSpPr>
            <a:spLocks noGrp="1"/>
          </p:cNvSpPr>
          <p:nvPr>
            <p:ph idx="1"/>
          </p:nvPr>
        </p:nvSpPr>
        <p:spPr/>
        <p:txBody>
          <a:bodyPr/>
          <a:lstStyle/>
          <a:p>
            <a:pPr marL="0" indent="0">
              <a:buNone/>
            </a:pPr>
            <a:r>
              <a:rPr lang="en-GB" dirty="0">
                <a:latin typeface="Comic Sans MS" panose="030F0702030302020204" pitchFamily="66" charset="0"/>
                <a:cs typeface="Arial" panose="020B0604020202020204" pitchFamily="34" charset="0"/>
              </a:rPr>
              <a:t>To be able to:</a:t>
            </a:r>
          </a:p>
          <a:p>
            <a:pPr marL="0" indent="0">
              <a:buNone/>
            </a:pPr>
            <a:endParaRPr lang="en-GB" dirty="0">
              <a:latin typeface="Comic Sans MS" panose="030F0702030302020204" pitchFamily="66" charset="0"/>
              <a:cs typeface="Arial" panose="020B0604020202020204" pitchFamily="34" charset="0"/>
            </a:endParaRPr>
          </a:p>
          <a:p>
            <a:pPr marL="0" indent="0" algn="ctr">
              <a:buNone/>
            </a:pPr>
            <a:r>
              <a:rPr lang="en-GB" dirty="0">
                <a:latin typeface="Comic Sans MS" panose="030F0702030302020204" pitchFamily="66" charset="0"/>
              </a:rPr>
              <a:t>Know what is meant by acceleration and how it can be calculated</a:t>
            </a:r>
            <a:endParaRPr lang="en-GB" dirty="0">
              <a:latin typeface="Comic Sans MS" panose="030F0702030302020204" pitchFamily="66" charset="0"/>
              <a:cs typeface="Arial" panose="020B0604020202020204" pitchFamily="34" charset="0"/>
            </a:endParaRPr>
          </a:p>
          <a:p>
            <a:pPr marL="0" indent="0" algn="ctr">
              <a:buNone/>
            </a:pPr>
            <a:endParaRPr lang="en-GB" dirty="0">
              <a:latin typeface="Comic Sans MS" panose="030F0702030302020204" pitchFamily="66" charset="0"/>
              <a:cs typeface="Arial" panose="020B0604020202020204" pitchFamily="34" charset="0"/>
            </a:endParaRPr>
          </a:p>
          <a:p>
            <a:pPr marL="0" indent="0" algn="ctr">
              <a:buNone/>
            </a:pPr>
            <a:r>
              <a:rPr lang="en-GB" dirty="0">
                <a:latin typeface="Comic Sans MS" panose="030F0702030302020204" pitchFamily="66" charset="0"/>
                <a:cs typeface="Arial" panose="020B0604020202020204" pitchFamily="34" charset="0"/>
              </a:rPr>
              <a:t>Key Words:</a:t>
            </a:r>
          </a:p>
          <a:p>
            <a:pPr marL="0" indent="0" algn="ctr">
              <a:buNone/>
            </a:pPr>
            <a:r>
              <a:rPr lang="en-GB" dirty="0">
                <a:latin typeface="Comic Sans MS" panose="030F0702030302020204" pitchFamily="66" charset="0"/>
              </a:rPr>
              <a:t>Acceleration, deceleration, velocity</a:t>
            </a:r>
            <a:endParaRPr lang="en-GB"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307590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a:t>Wrong Answer!</a:t>
            </a:r>
          </a:p>
        </p:txBody>
      </p:sp>
      <p:pic>
        <p:nvPicPr>
          <p:cNvPr id="4099" name="Picture 4" descr="arrow-right-green_benji__01"/>
          <p:cNvPicPr>
            <a:picLocks noGrp="1" noChangeAspect="1" noChangeArrowheads="1"/>
          </p:cNvPicPr>
          <p:nvPr>
            <p:ph idx="1"/>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3333750" y="5316538"/>
            <a:ext cx="2447925" cy="119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1" name="WordArt 7"/>
          <p:cNvSpPr>
            <a:spLocks noChangeArrowheads="1" noChangeShapeType="1" noTextEdit="1"/>
          </p:cNvSpPr>
          <p:nvPr/>
        </p:nvSpPr>
        <p:spPr bwMode="auto">
          <a:xfrm>
            <a:off x="4003675" y="5676900"/>
            <a:ext cx="1441450"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Try Again</a:t>
            </a:r>
          </a:p>
        </p:txBody>
      </p:sp>
      <p:sp>
        <p:nvSpPr>
          <p:cNvPr id="4102" name="AutoShape 8">
            <a:hlinkClick r:id="" action="ppaction://hlinkshowjump?jump=previousslide" highlightClick="1"/>
          </p:cNvPr>
          <p:cNvSpPr>
            <a:spLocks noChangeArrowheads="1"/>
          </p:cNvSpPr>
          <p:nvPr/>
        </p:nvSpPr>
        <p:spPr bwMode="auto">
          <a:xfrm>
            <a:off x="3284538" y="5387975"/>
            <a:ext cx="2519362" cy="11525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8" name="Object 26"/>
          <p:cNvGraphicFramePr>
            <a:graphicFrameLocks noChangeAspect="1"/>
          </p:cNvGraphicFramePr>
          <p:nvPr/>
        </p:nvGraphicFramePr>
        <p:xfrm>
          <a:off x="1547664" y="2348880"/>
          <a:ext cx="5672515" cy="1768202"/>
        </p:xfrm>
        <a:graphic>
          <a:graphicData uri="http://schemas.openxmlformats.org/presentationml/2006/ole">
            <mc:AlternateContent xmlns:mc="http://schemas.openxmlformats.org/markup-compatibility/2006">
              <mc:Choice xmlns:v="urn:schemas-microsoft-com:vml" Requires="v">
                <p:oleObj spid="_x0000_s2054" name="Equation" r:id="rId4" imgW="1256755" imgH="393529" progId="Equation.3">
                  <p:embed/>
                </p:oleObj>
              </mc:Choice>
              <mc:Fallback>
                <p:oleObj name="Equation" r:id="rId4" imgW="1256755" imgH="393529" progId="Equation.3">
                  <p:embed/>
                  <p:pic>
                    <p:nvPicPr>
                      <p:cNvPr id="8"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348880"/>
                        <a:ext cx="5672515" cy="17682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05665572"/>
      </p:ext>
    </p:extLst>
  </p:cSld>
  <p:clrMapOvr>
    <a:masterClrMapping/>
  </p:clrMapOvr>
  <p:transition spd="med" advClick="0">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0"/>
          <p:cNvGrpSpPr>
            <a:grpSpLocks/>
          </p:cNvGrpSpPr>
          <p:nvPr/>
        </p:nvGrpSpPr>
        <p:grpSpPr bwMode="auto">
          <a:xfrm>
            <a:off x="468313" y="5445125"/>
            <a:ext cx="3814762" cy="1150938"/>
            <a:chOff x="295" y="3430"/>
            <a:chExt cx="2403" cy="725"/>
          </a:xfrm>
        </p:grpSpPr>
        <p:grpSp>
          <p:nvGrpSpPr>
            <p:cNvPr id="5145" name="Group 21"/>
            <p:cNvGrpSpPr>
              <a:grpSpLocks/>
            </p:cNvGrpSpPr>
            <p:nvPr/>
          </p:nvGrpSpPr>
          <p:grpSpPr bwMode="auto">
            <a:xfrm>
              <a:off x="295" y="3430"/>
              <a:ext cx="725" cy="725"/>
              <a:chOff x="295" y="3430"/>
              <a:chExt cx="725" cy="725"/>
            </a:xfrm>
          </p:grpSpPr>
          <p:pic>
            <p:nvPicPr>
              <p:cNvPr id="5147" name="Picture 22" descr="button-green_benji_park_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3430"/>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48" name="WordArt 23"/>
              <p:cNvSpPr>
                <a:spLocks noChangeArrowheads="1" noChangeShapeType="1" noTextEdit="1"/>
              </p:cNvSpPr>
              <p:nvPr/>
            </p:nvSpPr>
            <p:spPr bwMode="auto">
              <a:xfrm>
                <a:off x="431" y="3521"/>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grpSp>
        <p:sp>
          <p:nvSpPr>
            <p:cNvPr id="5146" name="Text Box 24"/>
            <p:cNvSpPr txBox="1">
              <a:spLocks noChangeArrowheads="1"/>
            </p:cNvSpPr>
            <p:nvPr/>
          </p:nvSpPr>
          <p:spPr bwMode="auto">
            <a:xfrm>
              <a:off x="1156"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m/s</a:t>
              </a:r>
            </a:p>
          </p:txBody>
        </p:sp>
      </p:grpSp>
      <p:sp>
        <p:nvSpPr>
          <p:cNvPr id="5123" name="AutoShape 27">
            <a:hlinkClick r:id="" action="ppaction://hlinkshowjump?jump=nextslide" highlightClick="1"/>
          </p:cNvPr>
          <p:cNvSpPr>
            <a:spLocks noChangeArrowheads="1"/>
          </p:cNvSpPr>
          <p:nvPr/>
        </p:nvSpPr>
        <p:spPr bwMode="auto">
          <a:xfrm>
            <a:off x="468313" y="5516563"/>
            <a:ext cx="1223962"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p:txBody>
          <a:bodyPr/>
          <a:lstStyle/>
          <a:p>
            <a:pPr eaLnBrk="1" hangingPunct="1"/>
            <a:r>
              <a:rPr lang="en-GB" altLang="en-US" u="sng" dirty="0"/>
              <a:t>Question 2</a:t>
            </a:r>
          </a:p>
        </p:txBody>
      </p:sp>
      <p:sp>
        <p:nvSpPr>
          <p:cNvPr id="5125" name="Rectangle 3"/>
          <p:cNvSpPr>
            <a:spLocks noGrp="1" noChangeArrowheads="1"/>
          </p:cNvSpPr>
          <p:nvPr>
            <p:ph type="body" sz="half" idx="1"/>
          </p:nvPr>
        </p:nvSpPr>
        <p:spPr>
          <a:xfrm>
            <a:off x="457200" y="1600201"/>
            <a:ext cx="8218488" cy="2547938"/>
          </a:xfrm>
        </p:spPr>
        <p:txBody>
          <a:bodyPr/>
          <a:lstStyle/>
          <a:p>
            <a:pPr algn="ctr" eaLnBrk="1" hangingPunct="1">
              <a:buFontTx/>
              <a:buNone/>
            </a:pPr>
            <a:r>
              <a:rPr lang="en-GB" altLang="en-US" sz="2800" dirty="0"/>
              <a:t>A man walks 20 m in 10 seconds. What speed was he travelling?</a:t>
            </a:r>
          </a:p>
        </p:txBody>
      </p:sp>
      <p:sp>
        <p:nvSpPr>
          <p:cNvPr id="5126" name="Text Box 4"/>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127" name="Group 5"/>
          <p:cNvGrpSpPr>
            <a:grpSpLocks/>
          </p:cNvGrpSpPr>
          <p:nvPr/>
        </p:nvGrpSpPr>
        <p:grpSpPr bwMode="auto">
          <a:xfrm>
            <a:off x="468313" y="4149725"/>
            <a:ext cx="3743325" cy="1152525"/>
            <a:chOff x="295" y="2614"/>
            <a:chExt cx="2358" cy="726"/>
          </a:xfrm>
        </p:grpSpPr>
        <p:grpSp>
          <p:nvGrpSpPr>
            <p:cNvPr id="5141" name="Group 6"/>
            <p:cNvGrpSpPr>
              <a:grpSpLocks/>
            </p:cNvGrpSpPr>
            <p:nvPr/>
          </p:nvGrpSpPr>
          <p:grpSpPr bwMode="auto">
            <a:xfrm>
              <a:off x="295" y="2614"/>
              <a:ext cx="726" cy="726"/>
              <a:chOff x="295" y="2614"/>
              <a:chExt cx="726" cy="726"/>
            </a:xfrm>
          </p:grpSpPr>
          <p:pic>
            <p:nvPicPr>
              <p:cNvPr id="5143" name="Picture 7" descr="button-blue_benji_park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614"/>
                <a:ext cx="726"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44" name="WordArt 8"/>
              <p:cNvSpPr>
                <a:spLocks noChangeArrowheads="1" noChangeShapeType="1" noTextEdit="1"/>
              </p:cNvSpPr>
              <p:nvPr/>
            </p:nvSpPr>
            <p:spPr bwMode="auto">
              <a:xfrm>
                <a:off x="431" y="2704"/>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grpSp>
        <p:sp>
          <p:nvSpPr>
            <p:cNvPr id="5142" name="Text Box 9"/>
            <p:cNvSpPr txBox="1">
              <a:spLocks noChangeArrowheads="1"/>
            </p:cNvSpPr>
            <p:nvPr/>
          </p:nvSpPr>
          <p:spPr bwMode="auto">
            <a:xfrm>
              <a:off x="1111" y="2704"/>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m/s</a:t>
              </a:r>
            </a:p>
          </p:txBody>
        </p:sp>
      </p:grpSp>
      <p:grpSp>
        <p:nvGrpSpPr>
          <p:cNvPr id="5128" name="Group 10"/>
          <p:cNvGrpSpPr>
            <a:grpSpLocks/>
          </p:cNvGrpSpPr>
          <p:nvPr/>
        </p:nvGrpSpPr>
        <p:grpSpPr bwMode="auto">
          <a:xfrm>
            <a:off x="4716463" y="4149725"/>
            <a:ext cx="3816350" cy="1138238"/>
            <a:chOff x="2971" y="2614"/>
            <a:chExt cx="2404" cy="717"/>
          </a:xfrm>
        </p:grpSpPr>
        <p:grpSp>
          <p:nvGrpSpPr>
            <p:cNvPr id="5137" name="Group 11"/>
            <p:cNvGrpSpPr>
              <a:grpSpLocks/>
            </p:cNvGrpSpPr>
            <p:nvPr/>
          </p:nvGrpSpPr>
          <p:grpSpPr bwMode="auto">
            <a:xfrm>
              <a:off x="2971" y="2614"/>
              <a:ext cx="717" cy="717"/>
              <a:chOff x="2971" y="2614"/>
              <a:chExt cx="717" cy="717"/>
            </a:xfrm>
          </p:grpSpPr>
          <p:pic>
            <p:nvPicPr>
              <p:cNvPr id="5139" name="Picture 12" descr="button-yellow_benji_park_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2614"/>
                <a:ext cx="71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WordArt 13"/>
              <p:cNvSpPr>
                <a:spLocks noChangeArrowheads="1" noChangeShapeType="1" noTextEdit="1"/>
              </p:cNvSpPr>
              <p:nvPr/>
            </p:nvSpPr>
            <p:spPr bwMode="auto">
              <a:xfrm>
                <a:off x="3152" y="2704"/>
                <a:ext cx="383" cy="4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grpSp>
        <p:sp>
          <p:nvSpPr>
            <p:cNvPr id="5138" name="Text Box 14"/>
            <p:cNvSpPr txBox="1">
              <a:spLocks noChangeArrowheads="1"/>
            </p:cNvSpPr>
            <p:nvPr/>
          </p:nvSpPr>
          <p:spPr bwMode="auto">
            <a:xfrm>
              <a:off x="3833" y="2704"/>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m/s </a:t>
              </a:r>
            </a:p>
          </p:txBody>
        </p:sp>
      </p:grpSp>
      <p:grpSp>
        <p:nvGrpSpPr>
          <p:cNvPr id="5129" name="Group 15"/>
          <p:cNvGrpSpPr>
            <a:grpSpLocks/>
          </p:cNvGrpSpPr>
          <p:nvPr/>
        </p:nvGrpSpPr>
        <p:grpSpPr bwMode="auto">
          <a:xfrm>
            <a:off x="4716463" y="5445125"/>
            <a:ext cx="3887787" cy="1152525"/>
            <a:chOff x="2971" y="3430"/>
            <a:chExt cx="2449" cy="726"/>
          </a:xfrm>
        </p:grpSpPr>
        <p:grpSp>
          <p:nvGrpSpPr>
            <p:cNvPr id="5133" name="Group 16"/>
            <p:cNvGrpSpPr>
              <a:grpSpLocks/>
            </p:cNvGrpSpPr>
            <p:nvPr/>
          </p:nvGrpSpPr>
          <p:grpSpPr bwMode="auto">
            <a:xfrm>
              <a:off x="2971" y="3430"/>
              <a:ext cx="726" cy="726"/>
              <a:chOff x="2971" y="3430"/>
              <a:chExt cx="726" cy="726"/>
            </a:xfrm>
          </p:grpSpPr>
          <p:pic>
            <p:nvPicPr>
              <p:cNvPr id="5135" name="Picture 17" descr="button-red_benji_park_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3430"/>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WordArt 18"/>
              <p:cNvSpPr>
                <a:spLocks noChangeArrowheads="1" noChangeShapeType="1" noTextEdit="1"/>
              </p:cNvSpPr>
              <p:nvPr/>
            </p:nvSpPr>
            <p:spPr bwMode="auto">
              <a:xfrm>
                <a:off x="3152" y="3566"/>
                <a:ext cx="428" cy="4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a:t>
                </a:r>
              </a:p>
            </p:txBody>
          </p:sp>
        </p:grpSp>
        <p:sp>
          <p:nvSpPr>
            <p:cNvPr id="5134" name="Text Box 19"/>
            <p:cNvSpPr txBox="1">
              <a:spLocks noChangeArrowheads="1"/>
            </p:cNvSpPr>
            <p:nvPr/>
          </p:nvSpPr>
          <p:spPr bwMode="auto">
            <a:xfrm>
              <a:off x="3878"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 m/s </a:t>
              </a:r>
            </a:p>
          </p:txBody>
        </p:sp>
      </p:grpSp>
      <p:sp>
        <p:nvSpPr>
          <p:cNvPr id="5130" name="AutoShape 25">
            <a:hlinkClick r:id="rId6" action="ppaction://hlinksldjump" highlightClick="1">
              <a:snd r:embed="rId7" name="chimes.wav"/>
            </a:hlinkClick>
          </p:cNvPr>
          <p:cNvSpPr>
            <a:spLocks noChangeArrowheads="1"/>
          </p:cNvSpPr>
          <p:nvPr/>
        </p:nvSpPr>
        <p:spPr bwMode="auto">
          <a:xfrm>
            <a:off x="250825" y="4221163"/>
            <a:ext cx="1512888"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1" name="AutoShape 26">
            <a:hlinkClick r:id="" action="ppaction://hlinkshowjump?jump=nextslide" highlightClick="1"/>
          </p:cNvPr>
          <p:cNvSpPr>
            <a:spLocks noChangeArrowheads="1"/>
          </p:cNvSpPr>
          <p:nvPr/>
        </p:nvSpPr>
        <p:spPr bwMode="auto">
          <a:xfrm>
            <a:off x="4643438" y="42211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32" name="AutoShape 28">
            <a:hlinkClick r:id="" action="ppaction://hlinkshowjump?jump=nextslide" highlightClick="1"/>
          </p:cNvPr>
          <p:cNvSpPr>
            <a:spLocks noChangeArrowheads="1"/>
          </p:cNvSpPr>
          <p:nvPr/>
        </p:nvSpPr>
        <p:spPr bwMode="auto">
          <a:xfrm>
            <a:off x="4643438" y="55165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7618127"/>
      </p:ext>
    </p:extLst>
  </p:cSld>
  <p:clrMapOvr>
    <a:masterClrMapping/>
  </p:clrMapOvr>
  <p:transition spd="med" advClick="0">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Wrong Answer!</a:t>
            </a:r>
          </a:p>
        </p:txBody>
      </p:sp>
      <p:pic>
        <p:nvPicPr>
          <p:cNvPr id="6147" name="Picture 3" descr="arrow-right-green_benji__01"/>
          <p:cNvPicPr>
            <a:picLocks noGrp="1" noChangeAspect="1" noChangeArrowheads="1"/>
          </p:cNvPicPr>
          <p:nvPr>
            <p:ph idx="1"/>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3348038" y="5373688"/>
            <a:ext cx="2447925" cy="119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684213" y="1412875"/>
            <a:ext cx="79200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correct answer is 2 m/s</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10 = 2</a:t>
            </a:r>
          </a:p>
        </p:txBody>
      </p:sp>
      <p:sp>
        <p:nvSpPr>
          <p:cNvPr id="6149" name="WordArt 5"/>
          <p:cNvSpPr>
            <a:spLocks noChangeArrowheads="1" noChangeShapeType="1" noTextEdit="1"/>
          </p:cNvSpPr>
          <p:nvPr/>
        </p:nvSpPr>
        <p:spPr bwMode="auto">
          <a:xfrm>
            <a:off x="3995738" y="5734050"/>
            <a:ext cx="1441450"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Try Again</a:t>
            </a:r>
          </a:p>
        </p:txBody>
      </p:sp>
      <p:sp>
        <p:nvSpPr>
          <p:cNvPr id="6150" name="AutoShape 6">
            <a:hlinkClick r:id="" action="ppaction://hlinkshowjump?jump=previousslide" highlightClick="1"/>
          </p:cNvPr>
          <p:cNvSpPr>
            <a:spLocks noChangeArrowheads="1"/>
          </p:cNvSpPr>
          <p:nvPr/>
        </p:nvSpPr>
        <p:spPr bwMode="auto">
          <a:xfrm>
            <a:off x="3276600" y="5373688"/>
            <a:ext cx="2519363" cy="11525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1" name="AutoShape 8" descr="Image result for degrees celsius">
            <a:hlinkClick r:id="rId4"/>
          </p:cNvPr>
          <p:cNvSpPr>
            <a:spLocks noChangeAspect="1" noChangeArrowheads="1"/>
          </p:cNvSpPr>
          <p:nvPr/>
        </p:nvSpPr>
        <p:spPr bwMode="auto">
          <a:xfrm>
            <a:off x="53975" y="-792163"/>
            <a:ext cx="2752725"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2" name="AutoShape 10" descr="Image result for degrees celsius">
            <a:hlinkClick r:id="rId4"/>
          </p:cNvPr>
          <p:cNvSpPr>
            <a:spLocks noChangeAspect="1" noChangeArrowheads="1"/>
          </p:cNvSpPr>
          <p:nvPr/>
        </p:nvSpPr>
        <p:spPr bwMode="auto">
          <a:xfrm>
            <a:off x="206375" y="-639763"/>
            <a:ext cx="2752725"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53" name="AutoShape 12" descr="Image result for degrees celsius">
            <a:hlinkClick r:id="rId4"/>
          </p:cNvPr>
          <p:cNvSpPr>
            <a:spLocks noChangeAspect="1" noChangeArrowheads="1"/>
          </p:cNvSpPr>
          <p:nvPr/>
        </p:nvSpPr>
        <p:spPr bwMode="auto">
          <a:xfrm>
            <a:off x="358775" y="-487363"/>
            <a:ext cx="2752725"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12" name="Object 26"/>
          <p:cNvGraphicFramePr>
            <a:graphicFrameLocks noChangeAspect="1"/>
          </p:cNvGraphicFramePr>
          <p:nvPr/>
        </p:nvGraphicFramePr>
        <p:xfrm>
          <a:off x="1582737" y="3225422"/>
          <a:ext cx="5672515" cy="1768202"/>
        </p:xfrm>
        <a:graphic>
          <a:graphicData uri="http://schemas.openxmlformats.org/presentationml/2006/ole">
            <mc:AlternateContent xmlns:mc="http://schemas.openxmlformats.org/markup-compatibility/2006">
              <mc:Choice xmlns:v="urn:schemas-microsoft-com:vml" Requires="v">
                <p:oleObj spid="_x0000_s3078" name="Equation" r:id="rId5" imgW="1256755" imgH="393529" progId="Equation.3">
                  <p:embed/>
                </p:oleObj>
              </mc:Choice>
              <mc:Fallback>
                <p:oleObj name="Equation" r:id="rId5" imgW="1256755" imgH="393529" progId="Equation.3">
                  <p:embed/>
                  <p:pic>
                    <p:nvPicPr>
                      <p:cNvPr id="12"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737" y="3225422"/>
                        <a:ext cx="5672515" cy="17682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64545188"/>
      </p:ext>
    </p:extLst>
  </p:cSld>
  <p:clrMapOvr>
    <a:masterClrMapping/>
  </p:clrMapOvr>
  <p:transition spd="med" advClick="0">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u="sng"/>
              <a:t>Question 3</a:t>
            </a:r>
          </a:p>
        </p:txBody>
      </p:sp>
      <p:sp>
        <p:nvSpPr>
          <p:cNvPr id="7171" name="Rectangle 3"/>
          <p:cNvSpPr>
            <a:spLocks noGrp="1" noChangeArrowheads="1"/>
          </p:cNvSpPr>
          <p:nvPr>
            <p:ph type="body" sz="half" idx="1"/>
          </p:nvPr>
        </p:nvSpPr>
        <p:spPr>
          <a:xfrm>
            <a:off x="457200" y="1600200"/>
            <a:ext cx="8218488" cy="4525963"/>
          </a:xfrm>
        </p:spPr>
        <p:txBody>
          <a:bodyPr/>
          <a:lstStyle/>
          <a:p>
            <a:pPr algn="ctr" eaLnBrk="1" hangingPunct="1">
              <a:buFontTx/>
              <a:buNone/>
            </a:pPr>
            <a:r>
              <a:rPr lang="en-GB" altLang="en-US" sz="2800" dirty="0"/>
              <a:t>A car travels for 10 seconds at 5 m/s. How much distance does it travel? </a:t>
            </a:r>
          </a:p>
        </p:txBody>
      </p:sp>
      <p:sp>
        <p:nvSpPr>
          <p:cNvPr id="7172" name="Text Box 4"/>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173" name="Group 5"/>
          <p:cNvGrpSpPr>
            <a:grpSpLocks/>
          </p:cNvGrpSpPr>
          <p:nvPr/>
        </p:nvGrpSpPr>
        <p:grpSpPr bwMode="auto">
          <a:xfrm>
            <a:off x="468313" y="4149725"/>
            <a:ext cx="3743325" cy="1152525"/>
            <a:chOff x="295" y="2614"/>
            <a:chExt cx="2358" cy="726"/>
          </a:xfrm>
        </p:grpSpPr>
        <p:grpSp>
          <p:nvGrpSpPr>
            <p:cNvPr id="7193" name="Group 6"/>
            <p:cNvGrpSpPr>
              <a:grpSpLocks/>
            </p:cNvGrpSpPr>
            <p:nvPr/>
          </p:nvGrpSpPr>
          <p:grpSpPr bwMode="auto">
            <a:xfrm>
              <a:off x="295" y="2614"/>
              <a:ext cx="726" cy="726"/>
              <a:chOff x="295" y="2614"/>
              <a:chExt cx="726" cy="726"/>
            </a:xfrm>
          </p:grpSpPr>
          <p:pic>
            <p:nvPicPr>
              <p:cNvPr id="7195" name="Picture 7" descr="button-blue_benji_park_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614"/>
                <a:ext cx="726"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96" name="WordArt 8"/>
              <p:cNvSpPr>
                <a:spLocks noChangeArrowheads="1" noChangeShapeType="1" noTextEdit="1"/>
              </p:cNvSpPr>
              <p:nvPr/>
            </p:nvSpPr>
            <p:spPr bwMode="auto">
              <a:xfrm>
                <a:off x="431" y="2704"/>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grpSp>
        <p:sp>
          <p:nvSpPr>
            <p:cNvPr id="7194" name="Text Box 9"/>
            <p:cNvSpPr txBox="1">
              <a:spLocks noChangeArrowheads="1"/>
            </p:cNvSpPr>
            <p:nvPr/>
          </p:nvSpPr>
          <p:spPr bwMode="auto">
            <a:xfrm>
              <a:off x="1111" y="2704"/>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 m </a:t>
              </a:r>
            </a:p>
          </p:txBody>
        </p:sp>
      </p:grpSp>
      <p:grpSp>
        <p:nvGrpSpPr>
          <p:cNvPr id="7174" name="Group 10"/>
          <p:cNvGrpSpPr>
            <a:grpSpLocks/>
          </p:cNvGrpSpPr>
          <p:nvPr/>
        </p:nvGrpSpPr>
        <p:grpSpPr bwMode="auto">
          <a:xfrm>
            <a:off x="4716463" y="4149725"/>
            <a:ext cx="3816350" cy="1138238"/>
            <a:chOff x="2971" y="2614"/>
            <a:chExt cx="2404" cy="717"/>
          </a:xfrm>
        </p:grpSpPr>
        <p:grpSp>
          <p:nvGrpSpPr>
            <p:cNvPr id="7189" name="Group 11"/>
            <p:cNvGrpSpPr>
              <a:grpSpLocks/>
            </p:cNvGrpSpPr>
            <p:nvPr/>
          </p:nvGrpSpPr>
          <p:grpSpPr bwMode="auto">
            <a:xfrm>
              <a:off x="2971" y="2614"/>
              <a:ext cx="717" cy="717"/>
              <a:chOff x="2971" y="2614"/>
              <a:chExt cx="717" cy="717"/>
            </a:xfrm>
          </p:grpSpPr>
          <p:pic>
            <p:nvPicPr>
              <p:cNvPr id="7191" name="Picture 12" descr="button-yellow_benji_park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2614"/>
                <a:ext cx="71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13"/>
              <p:cNvSpPr>
                <a:spLocks noChangeArrowheads="1" noChangeShapeType="1" noTextEdit="1"/>
              </p:cNvSpPr>
              <p:nvPr/>
            </p:nvSpPr>
            <p:spPr bwMode="auto">
              <a:xfrm>
                <a:off x="3152" y="2704"/>
                <a:ext cx="383" cy="4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grpSp>
        <p:sp>
          <p:nvSpPr>
            <p:cNvPr id="7190" name="Text Box 14"/>
            <p:cNvSpPr txBox="1">
              <a:spLocks noChangeArrowheads="1"/>
            </p:cNvSpPr>
            <p:nvPr/>
          </p:nvSpPr>
          <p:spPr bwMode="auto">
            <a:xfrm>
              <a:off x="3833" y="2704"/>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m </a:t>
              </a:r>
            </a:p>
          </p:txBody>
        </p:sp>
      </p:grpSp>
      <p:grpSp>
        <p:nvGrpSpPr>
          <p:cNvPr id="7175" name="Group 15"/>
          <p:cNvGrpSpPr>
            <a:grpSpLocks/>
          </p:cNvGrpSpPr>
          <p:nvPr/>
        </p:nvGrpSpPr>
        <p:grpSpPr bwMode="auto">
          <a:xfrm>
            <a:off x="4716463" y="5445125"/>
            <a:ext cx="3887787" cy="1152525"/>
            <a:chOff x="2971" y="3430"/>
            <a:chExt cx="2449" cy="726"/>
          </a:xfrm>
        </p:grpSpPr>
        <p:grpSp>
          <p:nvGrpSpPr>
            <p:cNvPr id="7185" name="Group 16"/>
            <p:cNvGrpSpPr>
              <a:grpSpLocks/>
            </p:cNvGrpSpPr>
            <p:nvPr/>
          </p:nvGrpSpPr>
          <p:grpSpPr bwMode="auto">
            <a:xfrm>
              <a:off x="2971" y="3430"/>
              <a:ext cx="726" cy="726"/>
              <a:chOff x="2971" y="3430"/>
              <a:chExt cx="726" cy="726"/>
            </a:xfrm>
          </p:grpSpPr>
          <p:pic>
            <p:nvPicPr>
              <p:cNvPr id="7187" name="Picture 17" descr="button-red_benji_park_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3430"/>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WordArt 18"/>
              <p:cNvSpPr>
                <a:spLocks noChangeArrowheads="1" noChangeShapeType="1" noTextEdit="1"/>
              </p:cNvSpPr>
              <p:nvPr/>
            </p:nvSpPr>
            <p:spPr bwMode="auto">
              <a:xfrm>
                <a:off x="3152" y="3566"/>
                <a:ext cx="428" cy="4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a:t>
                </a:r>
              </a:p>
            </p:txBody>
          </p:sp>
        </p:grpSp>
        <p:sp>
          <p:nvSpPr>
            <p:cNvPr id="7186" name="Text Box 19"/>
            <p:cNvSpPr txBox="1">
              <a:spLocks noChangeArrowheads="1"/>
            </p:cNvSpPr>
            <p:nvPr/>
          </p:nvSpPr>
          <p:spPr bwMode="auto">
            <a:xfrm>
              <a:off x="3878"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m </a:t>
              </a:r>
            </a:p>
          </p:txBody>
        </p:sp>
      </p:grpSp>
      <p:grpSp>
        <p:nvGrpSpPr>
          <p:cNvPr id="7176" name="Group 20"/>
          <p:cNvGrpSpPr>
            <a:grpSpLocks/>
          </p:cNvGrpSpPr>
          <p:nvPr/>
        </p:nvGrpSpPr>
        <p:grpSpPr bwMode="auto">
          <a:xfrm>
            <a:off x="468313" y="5445125"/>
            <a:ext cx="3814762" cy="1150938"/>
            <a:chOff x="295" y="3430"/>
            <a:chExt cx="2403" cy="725"/>
          </a:xfrm>
        </p:grpSpPr>
        <p:grpSp>
          <p:nvGrpSpPr>
            <p:cNvPr id="7181" name="Group 21"/>
            <p:cNvGrpSpPr>
              <a:grpSpLocks/>
            </p:cNvGrpSpPr>
            <p:nvPr/>
          </p:nvGrpSpPr>
          <p:grpSpPr bwMode="auto">
            <a:xfrm>
              <a:off x="295" y="3430"/>
              <a:ext cx="725" cy="725"/>
              <a:chOff x="295" y="3430"/>
              <a:chExt cx="725" cy="725"/>
            </a:xfrm>
          </p:grpSpPr>
          <p:pic>
            <p:nvPicPr>
              <p:cNvPr id="7183" name="Picture 22" descr="button-green_benji_park_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3430"/>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4" name="WordArt 23"/>
              <p:cNvSpPr>
                <a:spLocks noChangeArrowheads="1" noChangeShapeType="1" noTextEdit="1"/>
              </p:cNvSpPr>
              <p:nvPr/>
            </p:nvSpPr>
            <p:spPr bwMode="auto">
              <a:xfrm>
                <a:off x="431" y="3521"/>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grpSp>
        <p:sp>
          <p:nvSpPr>
            <p:cNvPr id="7182" name="Text Box 24"/>
            <p:cNvSpPr txBox="1">
              <a:spLocks noChangeArrowheads="1"/>
            </p:cNvSpPr>
            <p:nvPr/>
          </p:nvSpPr>
          <p:spPr bwMode="auto">
            <a:xfrm>
              <a:off x="1156"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m </a:t>
              </a:r>
            </a:p>
          </p:txBody>
        </p:sp>
      </p:grpSp>
      <p:sp>
        <p:nvSpPr>
          <p:cNvPr id="7177" name="AutoShape 25">
            <a:hlinkClick r:id="" action="ppaction://hlinkshowjump?jump=nextslide" highlightClick="1"/>
          </p:cNvPr>
          <p:cNvSpPr>
            <a:spLocks noChangeArrowheads="1"/>
          </p:cNvSpPr>
          <p:nvPr/>
        </p:nvSpPr>
        <p:spPr bwMode="auto">
          <a:xfrm>
            <a:off x="250825" y="4221163"/>
            <a:ext cx="1441450"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8" name="AutoShape 26">
            <a:hlinkClick r:id="" action="ppaction://hlinkshowjump?jump=nextslide" highlightClick="1"/>
          </p:cNvPr>
          <p:cNvSpPr>
            <a:spLocks noChangeArrowheads="1"/>
          </p:cNvSpPr>
          <p:nvPr/>
        </p:nvSpPr>
        <p:spPr bwMode="auto">
          <a:xfrm>
            <a:off x="4643438" y="42211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9" name="AutoShape 27">
            <a:hlinkClick r:id="" action="ppaction://hlinkshowjump?jump=nextslide" highlightClick="1"/>
          </p:cNvPr>
          <p:cNvSpPr>
            <a:spLocks noChangeArrowheads="1"/>
          </p:cNvSpPr>
          <p:nvPr/>
        </p:nvSpPr>
        <p:spPr bwMode="auto">
          <a:xfrm>
            <a:off x="395288" y="55165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80" name="AutoShape 28">
            <a:hlinkClick r:id="rId6" action="ppaction://hlinksldjump" highlightClick="1">
              <a:snd r:embed="rId7" name="chimes.wav"/>
            </a:hlinkClick>
          </p:cNvPr>
          <p:cNvSpPr>
            <a:spLocks noChangeArrowheads="1"/>
          </p:cNvSpPr>
          <p:nvPr/>
        </p:nvSpPr>
        <p:spPr bwMode="auto">
          <a:xfrm>
            <a:off x="4643438" y="5445125"/>
            <a:ext cx="1368425" cy="1079500"/>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AutoShape 18"/>
          <p:cNvSpPr>
            <a:spLocks noChangeArrowheads="1"/>
          </p:cNvSpPr>
          <p:nvPr/>
        </p:nvSpPr>
        <p:spPr bwMode="auto">
          <a:xfrm>
            <a:off x="7161213" y="2266787"/>
            <a:ext cx="1371600" cy="12192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a:ln>
                <a:noFill/>
              </a:ln>
              <a:solidFill>
                <a:srgbClr val="3333CC"/>
              </a:solidFill>
              <a:effectLst/>
              <a:uLnTx/>
              <a:uFillTx/>
              <a:latin typeface="Times New Roman" pitchFamily="18" charset="0"/>
              <a:ea typeface="+mn-ea"/>
              <a:cs typeface="+mn-cs"/>
            </a:endParaRPr>
          </a:p>
        </p:txBody>
      </p:sp>
      <p:sp>
        <p:nvSpPr>
          <p:cNvPr id="35" name="Text Box 19"/>
          <p:cNvSpPr txBox="1">
            <a:spLocks noChangeArrowheads="1"/>
          </p:cNvSpPr>
          <p:nvPr/>
        </p:nvSpPr>
        <p:spPr bwMode="auto">
          <a:xfrm>
            <a:off x="7359651" y="3135150"/>
            <a:ext cx="533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GB" altLang="en-US" sz="1800" b="0" i="0" u="none" strike="noStrike" kern="1200" cap="none" spc="0" normalizeH="0" baseline="0" noProof="0">
                <a:ln>
                  <a:noFill/>
                </a:ln>
                <a:solidFill>
                  <a:srgbClr val="3333CC"/>
                </a:solidFill>
                <a:effectLst/>
                <a:uLnTx/>
                <a:uFillTx/>
                <a:latin typeface="Times New Roman" pitchFamily="18" charset="0"/>
                <a:ea typeface="+mn-ea"/>
                <a:cs typeface="+mn-cs"/>
              </a:rPr>
              <a:t>S</a:t>
            </a:r>
          </a:p>
        </p:txBody>
      </p:sp>
      <p:sp>
        <p:nvSpPr>
          <p:cNvPr id="36" name="Text Box 20"/>
          <p:cNvSpPr txBox="1">
            <a:spLocks noChangeArrowheads="1"/>
          </p:cNvSpPr>
          <p:nvPr/>
        </p:nvSpPr>
        <p:spPr bwMode="auto">
          <a:xfrm>
            <a:off x="7694613" y="2342987"/>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GB" altLang="en-US" sz="1800" b="0" i="0" u="none" strike="noStrike" kern="1200" cap="none" spc="0" normalizeH="0" baseline="0" noProof="0">
                <a:ln>
                  <a:noFill/>
                </a:ln>
                <a:solidFill>
                  <a:srgbClr val="3333CC"/>
                </a:solidFill>
                <a:effectLst/>
                <a:uLnTx/>
                <a:uFillTx/>
                <a:latin typeface="Times New Roman" pitchFamily="18" charset="0"/>
                <a:ea typeface="+mn-ea"/>
                <a:cs typeface="+mn-cs"/>
              </a:rPr>
              <a:t>D</a:t>
            </a:r>
          </a:p>
        </p:txBody>
      </p:sp>
      <p:sp>
        <p:nvSpPr>
          <p:cNvPr id="37" name="Text Box 21"/>
          <p:cNvSpPr txBox="1">
            <a:spLocks noChangeArrowheads="1"/>
          </p:cNvSpPr>
          <p:nvPr/>
        </p:nvSpPr>
        <p:spPr bwMode="auto">
          <a:xfrm>
            <a:off x="8053388" y="3147850"/>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GB" altLang="en-US" sz="1800" b="0" i="0" u="none" strike="noStrike" kern="1200" cap="none" spc="0" normalizeH="0" baseline="0" noProof="0">
                <a:ln>
                  <a:noFill/>
                </a:ln>
                <a:solidFill>
                  <a:srgbClr val="3333CC"/>
                </a:solidFill>
                <a:effectLst/>
                <a:uLnTx/>
                <a:uFillTx/>
                <a:latin typeface="Times New Roman" pitchFamily="18" charset="0"/>
                <a:ea typeface="+mn-ea"/>
                <a:cs typeface="+mn-cs"/>
              </a:rPr>
              <a:t>T</a:t>
            </a:r>
          </a:p>
        </p:txBody>
      </p:sp>
    </p:spTree>
    <p:extLst>
      <p:ext uri="{BB962C8B-B14F-4D97-AF65-F5344CB8AC3E}">
        <p14:creationId xmlns:p14="http://schemas.microsoft.com/office/powerpoint/2010/main" val="296285684"/>
      </p:ext>
    </p:extLst>
  </p:cSld>
  <p:clrMapOvr>
    <a:masterClrMapping/>
  </p:clrMapOvr>
  <p:transition spd="med" advClick="0">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a:t>Wrong Answer!</a:t>
            </a:r>
          </a:p>
        </p:txBody>
      </p:sp>
      <p:pic>
        <p:nvPicPr>
          <p:cNvPr id="8195" name="Picture 3" descr="arrow-right-green_benji__01"/>
          <p:cNvPicPr>
            <a:picLocks noGrp="1" noChangeAspect="1" noChangeArrowheads="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3338513" y="5432425"/>
            <a:ext cx="2447925" cy="1198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684213" y="1412875"/>
            <a:ext cx="792003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correct answer is 50 m</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m/s X 10s = 50 </a:t>
            </a:r>
          </a:p>
        </p:txBody>
      </p:sp>
      <p:sp>
        <p:nvSpPr>
          <p:cNvPr id="8197" name="WordArt 5"/>
          <p:cNvSpPr>
            <a:spLocks noChangeArrowheads="1" noChangeShapeType="1" noTextEdit="1"/>
          </p:cNvSpPr>
          <p:nvPr/>
        </p:nvSpPr>
        <p:spPr bwMode="auto">
          <a:xfrm>
            <a:off x="3986213" y="5792788"/>
            <a:ext cx="1441450" cy="5032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Try Again</a:t>
            </a:r>
          </a:p>
        </p:txBody>
      </p:sp>
      <p:sp>
        <p:nvSpPr>
          <p:cNvPr id="8198" name="AutoShape 6">
            <a:hlinkClick r:id="" action="ppaction://hlinkshowjump?jump=previousslide" highlightClick="1"/>
          </p:cNvPr>
          <p:cNvSpPr>
            <a:spLocks noChangeArrowheads="1"/>
          </p:cNvSpPr>
          <p:nvPr/>
        </p:nvSpPr>
        <p:spPr bwMode="auto">
          <a:xfrm>
            <a:off x="3267075" y="5432425"/>
            <a:ext cx="2519363" cy="11525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utoShape 18"/>
          <p:cNvSpPr>
            <a:spLocks noChangeArrowheads="1"/>
          </p:cNvSpPr>
          <p:nvPr/>
        </p:nvSpPr>
        <p:spPr bwMode="auto">
          <a:xfrm>
            <a:off x="3707904" y="3619897"/>
            <a:ext cx="1371600" cy="12192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GB" sz="2400" b="0" i="0" u="none" strike="noStrike" kern="1200" cap="none" spc="0" normalizeH="0" baseline="0" noProof="0">
              <a:ln>
                <a:noFill/>
              </a:ln>
              <a:solidFill>
                <a:srgbClr val="3333CC"/>
              </a:solidFill>
              <a:effectLst/>
              <a:uLnTx/>
              <a:uFillTx/>
              <a:latin typeface="Times New Roman" pitchFamily="18" charset="0"/>
              <a:ea typeface="+mn-ea"/>
              <a:cs typeface="+mn-cs"/>
            </a:endParaRPr>
          </a:p>
        </p:txBody>
      </p:sp>
      <p:sp>
        <p:nvSpPr>
          <p:cNvPr id="9" name="Text Box 19"/>
          <p:cNvSpPr txBox="1">
            <a:spLocks noChangeArrowheads="1"/>
          </p:cNvSpPr>
          <p:nvPr/>
        </p:nvSpPr>
        <p:spPr bwMode="auto">
          <a:xfrm>
            <a:off x="3906342" y="4488260"/>
            <a:ext cx="533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GB" altLang="en-US" sz="1800" b="0" i="0" u="none" strike="noStrike" kern="1200" cap="none" spc="0" normalizeH="0" baseline="0" noProof="0">
                <a:ln>
                  <a:noFill/>
                </a:ln>
                <a:solidFill>
                  <a:srgbClr val="3333CC"/>
                </a:solidFill>
                <a:effectLst/>
                <a:uLnTx/>
                <a:uFillTx/>
                <a:latin typeface="Times New Roman" pitchFamily="18" charset="0"/>
                <a:ea typeface="+mn-ea"/>
                <a:cs typeface="+mn-cs"/>
              </a:rPr>
              <a:t>S</a:t>
            </a:r>
          </a:p>
        </p:txBody>
      </p:sp>
      <p:sp>
        <p:nvSpPr>
          <p:cNvPr id="10" name="Text Box 20"/>
          <p:cNvSpPr txBox="1">
            <a:spLocks noChangeArrowheads="1"/>
          </p:cNvSpPr>
          <p:nvPr/>
        </p:nvSpPr>
        <p:spPr bwMode="auto">
          <a:xfrm>
            <a:off x="4241304" y="3696097"/>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GB" altLang="en-US" sz="1800" b="0" i="0" u="none" strike="noStrike" kern="1200" cap="none" spc="0" normalizeH="0" baseline="0" noProof="0">
                <a:ln>
                  <a:noFill/>
                </a:ln>
                <a:solidFill>
                  <a:srgbClr val="3333CC"/>
                </a:solidFill>
                <a:effectLst/>
                <a:uLnTx/>
                <a:uFillTx/>
                <a:latin typeface="Times New Roman" pitchFamily="18" charset="0"/>
                <a:ea typeface="+mn-ea"/>
                <a:cs typeface="+mn-cs"/>
              </a:rPr>
              <a:t>D</a:t>
            </a:r>
          </a:p>
        </p:txBody>
      </p:sp>
      <p:sp>
        <p:nvSpPr>
          <p:cNvPr id="11" name="Text Box 21"/>
          <p:cNvSpPr txBox="1">
            <a:spLocks noChangeArrowheads="1"/>
          </p:cNvSpPr>
          <p:nvPr/>
        </p:nvSpPr>
        <p:spPr bwMode="auto">
          <a:xfrm>
            <a:off x="4600079" y="4500960"/>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GB" altLang="en-US" sz="1800" b="0" i="0" u="none" strike="noStrike" kern="1200" cap="none" spc="0" normalizeH="0" baseline="0" noProof="0">
                <a:ln>
                  <a:noFill/>
                </a:ln>
                <a:solidFill>
                  <a:srgbClr val="3333CC"/>
                </a:solidFill>
                <a:effectLst/>
                <a:uLnTx/>
                <a:uFillTx/>
                <a:latin typeface="Times New Roman" pitchFamily="18" charset="0"/>
                <a:ea typeface="+mn-ea"/>
                <a:cs typeface="+mn-cs"/>
              </a:rPr>
              <a:t>T</a:t>
            </a:r>
          </a:p>
        </p:txBody>
      </p:sp>
    </p:spTree>
    <p:extLst>
      <p:ext uri="{BB962C8B-B14F-4D97-AF65-F5344CB8AC3E}">
        <p14:creationId xmlns:p14="http://schemas.microsoft.com/office/powerpoint/2010/main" val="242933160"/>
      </p:ext>
    </p:extLst>
  </p:cSld>
  <p:clrMapOvr>
    <a:masterClrMapping/>
  </p:clrMapOvr>
  <p:transition spd="med" advClick="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25731"/>
            <a:ext cx="8229600" cy="1143000"/>
          </a:xfrm>
        </p:spPr>
        <p:txBody>
          <a:bodyPr/>
          <a:lstStyle/>
          <a:p>
            <a:pPr eaLnBrk="1" hangingPunct="1"/>
            <a:r>
              <a:rPr lang="en-GB" altLang="en-US" u="sng" dirty="0"/>
              <a:t>Question 4</a:t>
            </a:r>
          </a:p>
        </p:txBody>
      </p:sp>
      <p:sp>
        <p:nvSpPr>
          <p:cNvPr id="9219" name="Rectangle 3"/>
          <p:cNvSpPr>
            <a:spLocks noGrp="1" noChangeArrowheads="1"/>
          </p:cNvSpPr>
          <p:nvPr>
            <p:ph type="body" sz="half" idx="1"/>
          </p:nvPr>
        </p:nvSpPr>
        <p:spPr>
          <a:xfrm>
            <a:off x="468313" y="1135062"/>
            <a:ext cx="8218488" cy="4525963"/>
          </a:xfrm>
        </p:spPr>
        <p:txBody>
          <a:bodyPr/>
          <a:lstStyle/>
          <a:p>
            <a:pPr algn="ctr" eaLnBrk="1" hangingPunct="1">
              <a:buFontTx/>
              <a:buNone/>
            </a:pPr>
            <a:r>
              <a:rPr lang="en-GB" altLang="en-US" sz="2800" dirty="0"/>
              <a:t>What part of the graph indicated Sam stopped?</a:t>
            </a:r>
          </a:p>
        </p:txBody>
      </p:sp>
      <p:sp>
        <p:nvSpPr>
          <p:cNvPr id="9220" name="Text Box 4"/>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241" name="Group 6"/>
          <p:cNvGrpSpPr>
            <a:grpSpLocks/>
          </p:cNvGrpSpPr>
          <p:nvPr/>
        </p:nvGrpSpPr>
        <p:grpSpPr bwMode="auto">
          <a:xfrm>
            <a:off x="468313" y="4149725"/>
            <a:ext cx="1152525" cy="1152525"/>
            <a:chOff x="295" y="2614"/>
            <a:chExt cx="726" cy="726"/>
          </a:xfrm>
        </p:grpSpPr>
        <p:pic>
          <p:nvPicPr>
            <p:cNvPr id="9243" name="Picture 7" descr="button-blue_benji_park_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614"/>
              <a:ext cx="726"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44" name="WordArt 8"/>
            <p:cNvSpPr>
              <a:spLocks noChangeArrowheads="1" noChangeShapeType="1" noTextEdit="1"/>
            </p:cNvSpPr>
            <p:nvPr/>
          </p:nvSpPr>
          <p:spPr bwMode="auto">
            <a:xfrm>
              <a:off x="431" y="2704"/>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grpSp>
      <p:grpSp>
        <p:nvGrpSpPr>
          <p:cNvPr id="9237" name="Group 11"/>
          <p:cNvGrpSpPr>
            <a:grpSpLocks/>
          </p:cNvGrpSpPr>
          <p:nvPr/>
        </p:nvGrpSpPr>
        <p:grpSpPr bwMode="auto">
          <a:xfrm>
            <a:off x="4716465" y="4149725"/>
            <a:ext cx="1138238" cy="1138238"/>
            <a:chOff x="2971" y="2614"/>
            <a:chExt cx="717" cy="717"/>
          </a:xfrm>
        </p:grpSpPr>
        <p:pic>
          <p:nvPicPr>
            <p:cNvPr id="9239" name="Picture 12" descr="button-yellow_benji_park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2614"/>
              <a:ext cx="71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WordArt 13"/>
            <p:cNvSpPr>
              <a:spLocks noChangeArrowheads="1" noChangeShapeType="1" noTextEdit="1"/>
            </p:cNvSpPr>
            <p:nvPr/>
          </p:nvSpPr>
          <p:spPr bwMode="auto">
            <a:xfrm>
              <a:off x="3152" y="2704"/>
              <a:ext cx="383" cy="4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grpSp>
      <p:grpSp>
        <p:nvGrpSpPr>
          <p:cNvPr id="9233" name="Group 16"/>
          <p:cNvGrpSpPr>
            <a:grpSpLocks/>
          </p:cNvGrpSpPr>
          <p:nvPr/>
        </p:nvGrpSpPr>
        <p:grpSpPr bwMode="auto">
          <a:xfrm>
            <a:off x="4716464" y="5445125"/>
            <a:ext cx="1152525" cy="1152525"/>
            <a:chOff x="2971" y="3430"/>
            <a:chExt cx="726" cy="726"/>
          </a:xfrm>
        </p:grpSpPr>
        <p:pic>
          <p:nvPicPr>
            <p:cNvPr id="9235" name="Picture 17" descr="button-red_benji_park_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3430"/>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WordArt 18"/>
            <p:cNvSpPr>
              <a:spLocks noChangeArrowheads="1" noChangeShapeType="1" noTextEdit="1"/>
            </p:cNvSpPr>
            <p:nvPr/>
          </p:nvSpPr>
          <p:spPr bwMode="auto">
            <a:xfrm>
              <a:off x="3152" y="3566"/>
              <a:ext cx="428" cy="4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a:t>
              </a:r>
            </a:p>
          </p:txBody>
        </p:sp>
      </p:grpSp>
      <p:grpSp>
        <p:nvGrpSpPr>
          <p:cNvPr id="9229" name="Group 21"/>
          <p:cNvGrpSpPr>
            <a:grpSpLocks/>
          </p:cNvGrpSpPr>
          <p:nvPr/>
        </p:nvGrpSpPr>
        <p:grpSpPr bwMode="auto">
          <a:xfrm>
            <a:off x="468313" y="5445125"/>
            <a:ext cx="1150937" cy="1150938"/>
            <a:chOff x="295" y="3430"/>
            <a:chExt cx="725" cy="725"/>
          </a:xfrm>
        </p:grpSpPr>
        <p:pic>
          <p:nvPicPr>
            <p:cNvPr id="9231" name="Picture 22" descr="button-green_benji_park_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3430"/>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2" name="WordArt 23"/>
            <p:cNvSpPr>
              <a:spLocks noChangeArrowheads="1" noChangeShapeType="1" noTextEdit="1"/>
            </p:cNvSpPr>
            <p:nvPr/>
          </p:nvSpPr>
          <p:spPr bwMode="auto">
            <a:xfrm>
              <a:off x="431" y="3521"/>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grpSp>
      <p:sp>
        <p:nvSpPr>
          <p:cNvPr id="9225" name="AutoShape 25">
            <a:hlinkClick r:id="" action="ppaction://hlinkshowjump?jump=nextslide" highlightClick="1"/>
          </p:cNvPr>
          <p:cNvSpPr>
            <a:spLocks noChangeArrowheads="1"/>
          </p:cNvSpPr>
          <p:nvPr/>
        </p:nvSpPr>
        <p:spPr bwMode="auto">
          <a:xfrm>
            <a:off x="250825" y="4221163"/>
            <a:ext cx="1441450"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6" name="AutoShape 26">
            <a:hlinkClick r:id="" action="ppaction://hlinkshowjump?jump=nextslide" highlightClick="1"/>
          </p:cNvPr>
          <p:cNvSpPr>
            <a:spLocks noChangeArrowheads="1"/>
          </p:cNvSpPr>
          <p:nvPr/>
        </p:nvSpPr>
        <p:spPr bwMode="auto">
          <a:xfrm>
            <a:off x="4643438" y="42211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7" name="AutoShape 27">
            <a:hlinkClick r:id="rId6" action="ppaction://hlinksldjump" highlightClick="1">
              <a:snd r:embed="rId7" name="chimes.wav"/>
            </a:hlinkClick>
          </p:cNvPr>
          <p:cNvSpPr>
            <a:spLocks noChangeArrowheads="1"/>
          </p:cNvSpPr>
          <p:nvPr/>
        </p:nvSpPr>
        <p:spPr bwMode="auto">
          <a:xfrm>
            <a:off x="395288" y="55165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8" name="AutoShape 28">
            <a:hlinkClick r:id="" action="ppaction://hlinkshowjump?jump=nextslide" highlightClick="1"/>
          </p:cNvPr>
          <p:cNvSpPr>
            <a:spLocks noChangeArrowheads="1"/>
          </p:cNvSpPr>
          <p:nvPr/>
        </p:nvSpPr>
        <p:spPr bwMode="auto">
          <a:xfrm>
            <a:off x="4643438" y="5445125"/>
            <a:ext cx="1368425" cy="1079500"/>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9"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2923" y="1798582"/>
            <a:ext cx="3167881" cy="240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88232" y="3322122"/>
            <a:ext cx="3417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itchFamily="34" charset="0"/>
                <a:ea typeface="+mn-ea"/>
                <a:cs typeface="+mn-cs"/>
              </a:rPr>
              <a:t>A</a:t>
            </a:r>
          </a:p>
        </p:txBody>
      </p:sp>
      <p:sp>
        <p:nvSpPr>
          <p:cNvPr id="31" name="TextBox 30"/>
          <p:cNvSpPr txBox="1"/>
          <p:nvPr/>
        </p:nvSpPr>
        <p:spPr>
          <a:xfrm>
            <a:off x="4235797" y="2631836"/>
            <a:ext cx="34657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itchFamily="34" charset="0"/>
                <a:ea typeface="+mn-ea"/>
                <a:cs typeface="+mn-cs"/>
              </a:rPr>
              <a:t>C</a:t>
            </a:r>
          </a:p>
        </p:txBody>
      </p:sp>
      <p:sp>
        <p:nvSpPr>
          <p:cNvPr id="32" name="TextBox 31"/>
          <p:cNvSpPr txBox="1"/>
          <p:nvPr/>
        </p:nvSpPr>
        <p:spPr>
          <a:xfrm>
            <a:off x="3259900" y="2816502"/>
            <a:ext cx="343364"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itchFamily="34" charset="0"/>
                <a:ea typeface="+mn-ea"/>
                <a:cs typeface="+mn-cs"/>
              </a:rPr>
              <a:t>B</a:t>
            </a:r>
          </a:p>
        </p:txBody>
      </p:sp>
      <p:sp>
        <p:nvSpPr>
          <p:cNvPr id="33" name="TextBox 32"/>
          <p:cNvSpPr txBox="1"/>
          <p:nvPr/>
        </p:nvSpPr>
        <p:spPr>
          <a:xfrm>
            <a:off x="4970203" y="2147896"/>
            <a:ext cx="36260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itchFamily="34" charset="0"/>
                <a:ea typeface="+mn-ea"/>
                <a:cs typeface="+mn-cs"/>
              </a:rPr>
              <a:t>D</a:t>
            </a:r>
          </a:p>
        </p:txBody>
      </p:sp>
    </p:spTree>
    <p:extLst>
      <p:ext uri="{BB962C8B-B14F-4D97-AF65-F5344CB8AC3E}">
        <p14:creationId xmlns:p14="http://schemas.microsoft.com/office/powerpoint/2010/main" val="19173261"/>
      </p:ext>
    </p:extLst>
  </p:cSld>
  <p:clrMapOvr>
    <a:masterClrMapping/>
  </p:clrMapOvr>
  <p:transition spd="med" advClick="0">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a:t>Wrong Answer!</a:t>
            </a:r>
          </a:p>
        </p:txBody>
      </p:sp>
      <p:pic>
        <p:nvPicPr>
          <p:cNvPr id="10243" name="Picture 3" descr="arrow-right-green_benji__01"/>
          <p:cNvPicPr>
            <a:picLocks noGrp="1" noChangeAspect="1" noChangeArrowheads="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3348038" y="5516563"/>
            <a:ext cx="2447925" cy="119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684213" y="1412875"/>
            <a:ext cx="7920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correct answer is C</a:t>
            </a:r>
          </a:p>
        </p:txBody>
      </p:sp>
      <p:sp>
        <p:nvSpPr>
          <p:cNvPr id="10245" name="WordArt 5"/>
          <p:cNvSpPr>
            <a:spLocks noChangeArrowheads="1" noChangeShapeType="1" noTextEdit="1"/>
          </p:cNvSpPr>
          <p:nvPr/>
        </p:nvSpPr>
        <p:spPr bwMode="auto">
          <a:xfrm>
            <a:off x="3995738" y="5876925"/>
            <a:ext cx="1441450"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Try Again</a:t>
            </a:r>
          </a:p>
        </p:txBody>
      </p:sp>
      <p:sp>
        <p:nvSpPr>
          <p:cNvPr id="10246" name="AutoShape 6">
            <a:hlinkClick r:id="" action="ppaction://hlinkshowjump?jump=previousslide" highlightClick="1"/>
          </p:cNvPr>
          <p:cNvSpPr>
            <a:spLocks noChangeArrowheads="1"/>
          </p:cNvSpPr>
          <p:nvPr/>
        </p:nvSpPr>
        <p:spPr bwMode="auto">
          <a:xfrm>
            <a:off x="3348038" y="5516563"/>
            <a:ext cx="2519362" cy="11525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870075"/>
            <a:ext cx="4802831"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4572000" y="2555875"/>
            <a:ext cx="507559" cy="97459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748603"/>
      </p:ext>
    </p:extLst>
  </p:cSld>
  <p:clrMapOvr>
    <a:masterClrMapping/>
  </p:clrMapOvr>
  <p:transition spd="med" advClick="0">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0013"/>
            <a:ext cx="8229600" cy="1143000"/>
          </a:xfrm>
        </p:spPr>
        <p:txBody>
          <a:bodyPr/>
          <a:lstStyle/>
          <a:p>
            <a:pPr eaLnBrk="1" hangingPunct="1"/>
            <a:r>
              <a:rPr lang="en-GB" altLang="en-US" u="sng"/>
              <a:t>Question 5</a:t>
            </a:r>
          </a:p>
        </p:txBody>
      </p:sp>
      <p:sp>
        <p:nvSpPr>
          <p:cNvPr id="11267" name="Rectangle 3"/>
          <p:cNvSpPr>
            <a:spLocks noGrp="1" noChangeArrowheads="1"/>
          </p:cNvSpPr>
          <p:nvPr>
            <p:ph type="body" sz="half" idx="1"/>
          </p:nvPr>
        </p:nvSpPr>
        <p:spPr>
          <a:xfrm>
            <a:off x="395288" y="1266168"/>
            <a:ext cx="8218488" cy="4525963"/>
          </a:xfrm>
        </p:spPr>
        <p:txBody>
          <a:bodyPr/>
          <a:lstStyle/>
          <a:p>
            <a:pPr algn="ctr" eaLnBrk="1" hangingPunct="1">
              <a:buFontTx/>
              <a:buNone/>
            </a:pPr>
            <a:r>
              <a:rPr lang="en-GB" altLang="en-US" sz="2800" dirty="0"/>
              <a:t>In this graph, is the vehicle is.....</a:t>
            </a:r>
          </a:p>
        </p:txBody>
      </p:sp>
      <p:sp>
        <p:nvSpPr>
          <p:cNvPr id="11268" name="Text Box 4"/>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1269" name="Group 5"/>
          <p:cNvGrpSpPr>
            <a:grpSpLocks/>
          </p:cNvGrpSpPr>
          <p:nvPr/>
        </p:nvGrpSpPr>
        <p:grpSpPr bwMode="auto">
          <a:xfrm>
            <a:off x="468313" y="4149725"/>
            <a:ext cx="3743325" cy="1152525"/>
            <a:chOff x="295" y="2614"/>
            <a:chExt cx="2358" cy="726"/>
          </a:xfrm>
        </p:grpSpPr>
        <p:grpSp>
          <p:nvGrpSpPr>
            <p:cNvPr id="11289" name="Group 6"/>
            <p:cNvGrpSpPr>
              <a:grpSpLocks/>
            </p:cNvGrpSpPr>
            <p:nvPr/>
          </p:nvGrpSpPr>
          <p:grpSpPr bwMode="auto">
            <a:xfrm>
              <a:off x="295" y="2614"/>
              <a:ext cx="726" cy="726"/>
              <a:chOff x="295" y="2614"/>
              <a:chExt cx="726" cy="726"/>
            </a:xfrm>
          </p:grpSpPr>
          <p:pic>
            <p:nvPicPr>
              <p:cNvPr id="11291" name="Picture 7" descr="button-blue_benji_park_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614"/>
                <a:ext cx="726"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92" name="WordArt 8"/>
              <p:cNvSpPr>
                <a:spLocks noChangeArrowheads="1" noChangeShapeType="1" noTextEdit="1"/>
              </p:cNvSpPr>
              <p:nvPr/>
            </p:nvSpPr>
            <p:spPr bwMode="auto">
              <a:xfrm>
                <a:off x="431" y="2704"/>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grpSp>
        <p:sp>
          <p:nvSpPr>
            <p:cNvPr id="11290" name="Text Box 9"/>
            <p:cNvSpPr txBox="1">
              <a:spLocks noChangeArrowheads="1"/>
            </p:cNvSpPr>
            <p:nvPr/>
          </p:nvSpPr>
          <p:spPr bwMode="auto">
            <a:xfrm>
              <a:off x="1111" y="2704"/>
              <a:ext cx="15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Moving at constant speed</a:t>
              </a:r>
            </a:p>
          </p:txBody>
        </p:sp>
      </p:grpSp>
      <p:grpSp>
        <p:nvGrpSpPr>
          <p:cNvPr id="11270" name="Group 10"/>
          <p:cNvGrpSpPr>
            <a:grpSpLocks/>
          </p:cNvGrpSpPr>
          <p:nvPr/>
        </p:nvGrpSpPr>
        <p:grpSpPr bwMode="auto">
          <a:xfrm>
            <a:off x="4716463" y="4149725"/>
            <a:ext cx="3816350" cy="1138238"/>
            <a:chOff x="2971" y="2614"/>
            <a:chExt cx="2404" cy="717"/>
          </a:xfrm>
        </p:grpSpPr>
        <p:grpSp>
          <p:nvGrpSpPr>
            <p:cNvPr id="11285" name="Group 11"/>
            <p:cNvGrpSpPr>
              <a:grpSpLocks/>
            </p:cNvGrpSpPr>
            <p:nvPr/>
          </p:nvGrpSpPr>
          <p:grpSpPr bwMode="auto">
            <a:xfrm>
              <a:off x="2971" y="2614"/>
              <a:ext cx="717" cy="717"/>
              <a:chOff x="2971" y="2614"/>
              <a:chExt cx="717" cy="717"/>
            </a:xfrm>
          </p:grpSpPr>
          <p:pic>
            <p:nvPicPr>
              <p:cNvPr id="11287" name="Picture 12" descr="button-yellow_benji_park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2614"/>
                <a:ext cx="71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8" name="WordArt 13"/>
              <p:cNvSpPr>
                <a:spLocks noChangeArrowheads="1" noChangeShapeType="1" noTextEdit="1"/>
              </p:cNvSpPr>
              <p:nvPr/>
            </p:nvSpPr>
            <p:spPr bwMode="auto">
              <a:xfrm>
                <a:off x="3152" y="2704"/>
                <a:ext cx="383" cy="4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grpSp>
        <p:sp>
          <p:nvSpPr>
            <p:cNvPr id="11286" name="Text Box 14"/>
            <p:cNvSpPr txBox="1">
              <a:spLocks noChangeArrowheads="1"/>
            </p:cNvSpPr>
            <p:nvPr/>
          </p:nvSpPr>
          <p:spPr bwMode="auto">
            <a:xfrm>
              <a:off x="3833" y="2704"/>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not moving</a:t>
              </a:r>
            </a:p>
          </p:txBody>
        </p:sp>
      </p:grpSp>
      <p:grpSp>
        <p:nvGrpSpPr>
          <p:cNvPr id="11271" name="Group 15"/>
          <p:cNvGrpSpPr>
            <a:grpSpLocks/>
          </p:cNvGrpSpPr>
          <p:nvPr/>
        </p:nvGrpSpPr>
        <p:grpSpPr bwMode="auto">
          <a:xfrm>
            <a:off x="4716463" y="5445125"/>
            <a:ext cx="3887787" cy="1152525"/>
            <a:chOff x="2971" y="3430"/>
            <a:chExt cx="2449" cy="726"/>
          </a:xfrm>
        </p:grpSpPr>
        <p:grpSp>
          <p:nvGrpSpPr>
            <p:cNvPr id="11281" name="Group 16"/>
            <p:cNvGrpSpPr>
              <a:grpSpLocks/>
            </p:cNvGrpSpPr>
            <p:nvPr/>
          </p:nvGrpSpPr>
          <p:grpSpPr bwMode="auto">
            <a:xfrm>
              <a:off x="2971" y="3430"/>
              <a:ext cx="726" cy="726"/>
              <a:chOff x="2971" y="3430"/>
              <a:chExt cx="726" cy="726"/>
            </a:xfrm>
          </p:grpSpPr>
          <p:pic>
            <p:nvPicPr>
              <p:cNvPr id="11283" name="Picture 17" descr="button-red_benji_park_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3430"/>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WordArt 18"/>
              <p:cNvSpPr>
                <a:spLocks noChangeArrowheads="1" noChangeShapeType="1" noTextEdit="1"/>
              </p:cNvSpPr>
              <p:nvPr/>
            </p:nvSpPr>
            <p:spPr bwMode="auto">
              <a:xfrm>
                <a:off x="3152" y="3566"/>
                <a:ext cx="428" cy="4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a:t>
                </a:r>
              </a:p>
            </p:txBody>
          </p:sp>
        </p:grpSp>
        <p:sp>
          <p:nvSpPr>
            <p:cNvPr id="11282" name="Text Box 19"/>
            <p:cNvSpPr txBox="1">
              <a:spLocks noChangeArrowheads="1"/>
            </p:cNvSpPr>
            <p:nvPr/>
          </p:nvSpPr>
          <p:spPr bwMode="auto">
            <a:xfrm>
              <a:off x="3878"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braking</a:t>
              </a:r>
            </a:p>
          </p:txBody>
        </p:sp>
      </p:grpSp>
      <p:grpSp>
        <p:nvGrpSpPr>
          <p:cNvPr id="11272" name="Group 20"/>
          <p:cNvGrpSpPr>
            <a:grpSpLocks/>
          </p:cNvGrpSpPr>
          <p:nvPr/>
        </p:nvGrpSpPr>
        <p:grpSpPr bwMode="auto">
          <a:xfrm>
            <a:off x="468313" y="5445125"/>
            <a:ext cx="3814762" cy="1150938"/>
            <a:chOff x="295" y="3430"/>
            <a:chExt cx="2403" cy="725"/>
          </a:xfrm>
        </p:grpSpPr>
        <p:grpSp>
          <p:nvGrpSpPr>
            <p:cNvPr id="11277" name="Group 21"/>
            <p:cNvGrpSpPr>
              <a:grpSpLocks/>
            </p:cNvGrpSpPr>
            <p:nvPr/>
          </p:nvGrpSpPr>
          <p:grpSpPr bwMode="auto">
            <a:xfrm>
              <a:off x="295" y="3430"/>
              <a:ext cx="725" cy="725"/>
              <a:chOff x="295" y="3430"/>
              <a:chExt cx="725" cy="725"/>
            </a:xfrm>
          </p:grpSpPr>
          <p:pic>
            <p:nvPicPr>
              <p:cNvPr id="11279" name="Picture 22" descr="button-green_benji_park_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3430"/>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80" name="WordArt 23"/>
              <p:cNvSpPr>
                <a:spLocks noChangeArrowheads="1" noChangeShapeType="1" noTextEdit="1"/>
              </p:cNvSpPr>
              <p:nvPr/>
            </p:nvSpPr>
            <p:spPr bwMode="auto">
              <a:xfrm>
                <a:off x="431" y="3521"/>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grpSp>
        <p:sp>
          <p:nvSpPr>
            <p:cNvPr id="11278" name="Text Box 24"/>
            <p:cNvSpPr txBox="1">
              <a:spLocks noChangeArrowheads="1"/>
            </p:cNvSpPr>
            <p:nvPr/>
          </p:nvSpPr>
          <p:spPr bwMode="auto">
            <a:xfrm>
              <a:off x="1156"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Accelerating</a:t>
              </a:r>
            </a:p>
          </p:txBody>
        </p:sp>
      </p:grpSp>
      <p:sp>
        <p:nvSpPr>
          <p:cNvPr id="11273" name="AutoShape 25">
            <a:hlinkClick r:id="rId6" action="ppaction://hlinksldjump" highlightClick="1">
              <a:snd r:embed="rId7" name="chimes.wav"/>
            </a:hlinkClick>
          </p:cNvPr>
          <p:cNvSpPr>
            <a:spLocks noChangeArrowheads="1"/>
          </p:cNvSpPr>
          <p:nvPr/>
        </p:nvSpPr>
        <p:spPr bwMode="auto">
          <a:xfrm>
            <a:off x="250825" y="4221163"/>
            <a:ext cx="1441450"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4" name="AutoShape 26">
            <a:hlinkClick r:id="" action="ppaction://hlinkshowjump?jump=nextslide" highlightClick="1"/>
          </p:cNvPr>
          <p:cNvSpPr>
            <a:spLocks noChangeArrowheads="1"/>
          </p:cNvSpPr>
          <p:nvPr/>
        </p:nvSpPr>
        <p:spPr bwMode="auto">
          <a:xfrm>
            <a:off x="4643438" y="42211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5" name="AutoShape 27">
            <a:hlinkClick r:id="" action="ppaction://hlinkshowjump?jump=nextslide" highlightClick="1"/>
          </p:cNvPr>
          <p:cNvSpPr>
            <a:spLocks noChangeArrowheads="1"/>
          </p:cNvSpPr>
          <p:nvPr/>
        </p:nvSpPr>
        <p:spPr bwMode="auto">
          <a:xfrm>
            <a:off x="395288" y="55165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6" name="AutoShape 28">
            <a:hlinkClick r:id="" action="ppaction://hlinkshowjump?jump=nextslide" highlightClick="1"/>
          </p:cNvPr>
          <p:cNvSpPr>
            <a:spLocks noChangeArrowheads="1"/>
          </p:cNvSpPr>
          <p:nvPr/>
        </p:nvSpPr>
        <p:spPr bwMode="auto">
          <a:xfrm>
            <a:off x="4643438" y="5445125"/>
            <a:ext cx="1368425" cy="1079500"/>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8"/>
          <a:stretch>
            <a:fillRect/>
          </a:stretch>
        </p:blipFill>
        <p:spPr>
          <a:xfrm>
            <a:off x="2634183" y="1927418"/>
            <a:ext cx="3154909" cy="2132028"/>
          </a:xfrm>
          <a:prstGeom prst="rect">
            <a:avLst/>
          </a:prstGeom>
        </p:spPr>
      </p:pic>
    </p:spTree>
    <p:extLst>
      <p:ext uri="{BB962C8B-B14F-4D97-AF65-F5344CB8AC3E}">
        <p14:creationId xmlns:p14="http://schemas.microsoft.com/office/powerpoint/2010/main" val="1017151917"/>
      </p:ext>
    </p:extLst>
  </p:cSld>
  <p:clrMapOvr>
    <a:masterClrMapping/>
  </p:clrMapOvr>
  <p:transition spd="med" advClick="0">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arrow-right-green_benji__01"/>
          <p:cNvPicPr>
            <a:picLocks noGrp="1" noChangeAspect="1" noChangeArrowheads="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3273425" y="5548313"/>
            <a:ext cx="2447925" cy="119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4"/>
          <p:cNvSpPr txBox="1">
            <a:spLocks noChangeArrowheads="1"/>
          </p:cNvSpPr>
          <p:nvPr/>
        </p:nvSpPr>
        <p:spPr bwMode="auto">
          <a:xfrm>
            <a:off x="684213" y="1412875"/>
            <a:ext cx="7920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correct answer is moving at constant speed.</a:t>
            </a:r>
          </a:p>
        </p:txBody>
      </p:sp>
      <p:sp>
        <p:nvSpPr>
          <p:cNvPr id="12293" name="WordArt 5"/>
          <p:cNvSpPr>
            <a:spLocks noChangeArrowheads="1" noChangeShapeType="1" noTextEdit="1"/>
          </p:cNvSpPr>
          <p:nvPr/>
        </p:nvSpPr>
        <p:spPr bwMode="auto">
          <a:xfrm>
            <a:off x="3921125" y="5908675"/>
            <a:ext cx="1441450"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Try Again</a:t>
            </a:r>
          </a:p>
        </p:txBody>
      </p:sp>
      <p:sp>
        <p:nvSpPr>
          <p:cNvPr id="12294" name="AutoShape 6">
            <a:hlinkClick r:id="" action="ppaction://hlinkshowjump?jump=previousslide" highlightClick="1"/>
          </p:cNvPr>
          <p:cNvSpPr>
            <a:spLocks noChangeArrowheads="1"/>
          </p:cNvSpPr>
          <p:nvPr/>
        </p:nvSpPr>
        <p:spPr bwMode="auto">
          <a:xfrm>
            <a:off x="3273425" y="5619750"/>
            <a:ext cx="2519363" cy="11525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AutoShape 4" descr="data:image/png;base64,iVBORw0KGgoAAAANSUhEUgAAAQAAAACtCAMAAABoWVHQAAABwlBMVEX///8AAACDg4MjIyPX19fS0tLz8/P8/Pz3/f/39/ff398AAC83NzeqZjPq6uqTqs9mm7fKysqenp50dHQtLS26uroYGBjRs3qysrL///YrAADAwMBEREQYAADl5eWCoLpcXFyXl5cwMDAsUGEAACENAADP7P4eHh56enpOTk4ODg7//+Vubm6bm5v559Q/Pz9nJRYhAAAAABD578fUwJz/9eIAADQAACno9/+3mnsnAABaWlqoqKj37c5cTkRqfZMAGzZ+lqbGyb/p4NkAGFx6QB2ftMphYGm+lnuvj2BvTRvb+f/RqqpriaPr28G7xstbORnGoXMhQ2UiHBN/w+udRiVXbIp+kYY9MCOgjm9wn8RsiK8AABk3X4B/VDTZ3uktQZudWDJrAABDdJXvz5vI8f9mOAjBspshBS54HQDCnmIAAD2j0u1TAABEfag0FAAQLTtlUDeCblaYcTtpQwFXb3c3KSGlno9VPgBCAACbalMpJzYtdK4AHCYyHwDCtI8APG4nJF8ASZaUw9gAAGKmcDAcS3TWyL29qZ5rCyE8N2MAMG2on4OPeE69i1/a06tXRC2Ol75xdVuNbjwAJTw5ZJCJhagGAAAH20lEQVR4nO2djVvTRhjA722blNaa2Q9qSwu0IIXWUiZLBaWgyIYTRpkfQwGxm0yY6PCToY5NNz/npuic/+8uLSAFUpKSSy7p/XhsffrwXO79Jb3e23tzIMRgMBgMBoPBYDAYDM0RfILRXTCWOOSM7oKhuABSTqM7YSQ2CELc6E4YiGD34J8aHgXiqRCEUrV7Cbg9fje4/R630R0xCref58DB+2tWAAYLMLoLxsIEMAFMgNFdMBYmgAlgAozugrEwAUwAE2B0F4yFCdBXgNPl8Cepyr71FOB0R2ztADaqvoXVU4ArBphUSLcDKkHXt4A7iAVEm/Q7oAJ0FSCkUgAd+h1PCXoK4Noh3QVe3Y6nCB0FeD3gc3mjeh1OIfoJiNjBh59oW4XRTUA9AF3D/xo6CXDmoL1ejwOpRh8Bzs4UbYPfOvoIsAGt8esiwOmHLmpTLh0E8H5IUhu/DgL4NNCV/5VDXkAU+uia/ZdDWkBTF/h5okfYI4QFOJJgozp+wgK4KNhcBNvXAKICHO0Qpzx+ogLqUyaowiQoIGSnM/0ph5wAnxnOP0EBPkrT360QEuC0gYfW9KccMgJcOH6OQLsEICMApz/E4w9767RohoQAl59M+tM/AACB890Tw9IXiwvwVItGCQhoikGM0PT3OYwJQ6/uwIsCQuLpwsbrQ1zVV4P2Atx9kCY1/V+AAzjS7Bl4kcAD7cbL4UfN9AhwJ8FP7Kvvg0UBKHsVmhF6ia+A8PLgeAG9hRPeXhSetw1KF8XLRCY3LP1a+FW8+PzSN94r26TWAhxR6CA3/V8TgJ9XxFtwAGXmZucbm/HY0NJ1M3P/iXfky0S+AX779RKsIJQ/PrH88MZo9pEn+fuNm3JNaiwgYgeblu1tYV2ACCtNj9sOILFnGImDdV804AtCbJtCq21P0eO21kR+5FldZmQFhSfh5tk/EuhY459yTWoroJ7wHUibroC61SNYQEPrcJ2AsIA6NBTqzd/FV4XYOIWyH/aNio34rA/VC8//i8UG4JncIKGpAJz++YhWP3wSsFgUkH0D3UuJkgCUufv6X5gqCXjTM/r4RkL61ez1sSZBEGSHZS0FhIinP+uD4ByeA0gCXPz8O5hJFAXkH37Er30ScBYuIGm6dP2jNAIOyQ2D2glw+iAY0agtOdY+Bt8ADqr4FniPMlf+lgQg1wLcxOPAhQ0BYsOTAgqfWbx3CA8Qmb+uyTSpmQBnHDyk48cToVn3y+U7MFMoDXri6wRawAIaZ/6ZPggzy++g9X1JwOXRzBVotd19Uice7+m4+GBRrkmtBLji5NO//oE26LafDyyN48vgbRBSi6tg99x+isLPAX/+fQvnTo3AxfPQ3XwGoDWBDeC3BwofOwKXp2UnAhoJwOlfwJjVj9LoVpx6bBt/naVXXM4KI7M2AoQ0RGmrfFCIJgJw/DGaV38qoYUAKf0z6fnXRIA7CjGqij9VsXcBjiD4NemKMexZAGenfvWrInsV4G2hf/WrInsUEAFTrH5UYG8CQtBuitWPCuxFgDMHdjqL/1SwBwE4/aO2+E051Qtw2sAK9xtVLYDvgCjFxV+KqVaA0EF18ZtyqhTAp6HLtNP/MqoTwHsgSXfxl2KqEtDkobz4TwXVCHBEaS/+U0EVAhwec6c/5agXwAF0mjf934ZaAc4IpHIWil+1AKn4z0rxqxWQS4Hp059y1AmIQ7v5059y1Ahwmab4TwUqBEirPxZI/7agQkAMWqwXv3IBfNK8qz+VUCqgqQ/SVoxfqQCSxX/GokyA0AId1oxfmQDODnFLTf82oURApAU6deiKMSgQEApYOH4FAupNv/pVkV0F+Gjd+kEjdhHgjJMv/jOWXQTYoMXa8e8iAMdvufRvC5UEUL71gTZUECDg+C05/S9DXgAfs2b6twVZAULMxMV/KpATwHXRtu8dIWQEeGslfhkB3oDJi9+Us6OASMC66e9WdhIQsnb6U84OAnJgr534dxBgheI/FWwV4OyEoNWn/2VsEcAbdu+PUZQL4Dto3vmOCGUCLFP8p4LNAqR7vyz67b88mwS4o9BnZFeM4ZMAN+07/5FhQwAXtezqV0XWBXABols/0MuaAC/U6l8eLQmIQNBSxX8qKAoIBS1W/KcCSUDOCvf+VAsHbi9Fqx+RGKfzRxG+Alw2auJHXAzSEV3fjfgK0PNwu+LyJoNpPU+IA4J2mggEpD/FQ3A3rm14bZSRtIOH7HZMVOP2tQTiNfaVxGbqAxCna1DSGUdnjazHMBgMhtmR3aLQynwdi/XF0vjf6eH+gRM1aGD/ycFTX8EJ7yQ091+aGDW6O/rz3QUs4ehnCJ0dq+M12dvcZHyDT/r+fVhAZhyFHdhAWEBDHI/CXKG4lTPH1cDboigAZScHlhLZyeRS+pfA7KmB9l+npH1t24LRYaP7R5ySAF5saE2E5xtgTLgH3cP5+0dHsx8WUX4O5LZvtQwlAejw560JFL4+24tWG6dQ+Niha2LDYG75QXE3X0uzTUD+YVHA6MGjg7lcKJQwuoOk2S7g5wNFAQs3LB97EVkBYtsi/ij48XuD+0ecH6StqtcEHL6KBYjFMeDytcwcjHnnf5Ldyd8aZCaPw+3pXjQ0Cd3T+KFnOn8Hzg2Ll2CiIN4CONlsdA8Jw7sxeNYjPRdKDw78MIT/h61EuMLuTTAYDAaDwWAo439bfd35ut8fU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4" name="Title 3"/>
          <p:cNvSpPr>
            <a:spLocks noGrp="1"/>
          </p:cNvSpPr>
          <p:nvPr>
            <p:ph type="title"/>
          </p:nvPr>
        </p:nvSpPr>
        <p:spPr/>
        <p:txBody>
          <a:bodyPr/>
          <a:lstStyle/>
          <a:p>
            <a:r>
              <a:rPr lang="en-GB" dirty="0"/>
              <a:t>Incorrect!</a:t>
            </a:r>
          </a:p>
        </p:txBody>
      </p:sp>
      <p:pic>
        <p:nvPicPr>
          <p:cNvPr id="11" name="Picture 10"/>
          <p:cNvPicPr>
            <a:picLocks noChangeAspect="1"/>
          </p:cNvPicPr>
          <p:nvPr/>
        </p:nvPicPr>
        <p:blipFill>
          <a:blip r:embed="rId3"/>
          <a:stretch>
            <a:fillRect/>
          </a:stretch>
        </p:blipFill>
        <p:spPr>
          <a:xfrm>
            <a:off x="2411760" y="2199601"/>
            <a:ext cx="4459654" cy="3013750"/>
          </a:xfrm>
          <a:prstGeom prst="rect">
            <a:avLst/>
          </a:prstGeom>
        </p:spPr>
      </p:pic>
    </p:spTree>
    <p:extLst>
      <p:ext uri="{BB962C8B-B14F-4D97-AF65-F5344CB8AC3E}">
        <p14:creationId xmlns:p14="http://schemas.microsoft.com/office/powerpoint/2010/main" val="1563694638"/>
      </p:ext>
    </p:extLst>
  </p:cSld>
  <p:clrMapOvr>
    <a:masterClrMapping/>
  </p:clrMapOvr>
  <p:transition spd="med" advClick="0">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28638" y="-149534"/>
            <a:ext cx="8229600" cy="1143000"/>
          </a:xfrm>
        </p:spPr>
        <p:txBody>
          <a:bodyPr/>
          <a:lstStyle/>
          <a:p>
            <a:pPr eaLnBrk="1" hangingPunct="1"/>
            <a:r>
              <a:rPr lang="en-GB" altLang="en-US" u="sng" dirty="0"/>
              <a:t>Question 6</a:t>
            </a:r>
          </a:p>
        </p:txBody>
      </p:sp>
      <p:sp>
        <p:nvSpPr>
          <p:cNvPr id="13315" name="Rectangle 3"/>
          <p:cNvSpPr>
            <a:spLocks noGrp="1" noChangeArrowheads="1"/>
          </p:cNvSpPr>
          <p:nvPr>
            <p:ph type="body" sz="half" idx="1"/>
          </p:nvPr>
        </p:nvSpPr>
        <p:spPr>
          <a:xfrm>
            <a:off x="457199" y="935499"/>
            <a:ext cx="8218488" cy="4525963"/>
          </a:xfrm>
        </p:spPr>
        <p:txBody>
          <a:bodyPr/>
          <a:lstStyle/>
          <a:p>
            <a:pPr algn="ctr" eaLnBrk="1" hangingPunct="1">
              <a:buFontTx/>
              <a:buNone/>
            </a:pPr>
            <a:r>
              <a:rPr lang="en-GB" altLang="en-US" sz="2800" dirty="0"/>
              <a:t>Here the vehicle is.....</a:t>
            </a:r>
          </a:p>
        </p:txBody>
      </p:sp>
      <p:sp>
        <p:nvSpPr>
          <p:cNvPr id="13316" name="Text Box 4"/>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3317" name="Group 5"/>
          <p:cNvGrpSpPr>
            <a:grpSpLocks/>
          </p:cNvGrpSpPr>
          <p:nvPr/>
        </p:nvGrpSpPr>
        <p:grpSpPr bwMode="auto">
          <a:xfrm>
            <a:off x="468313" y="4149725"/>
            <a:ext cx="3743325" cy="1152525"/>
            <a:chOff x="295" y="2614"/>
            <a:chExt cx="2358" cy="726"/>
          </a:xfrm>
        </p:grpSpPr>
        <p:grpSp>
          <p:nvGrpSpPr>
            <p:cNvPr id="13337" name="Group 6"/>
            <p:cNvGrpSpPr>
              <a:grpSpLocks/>
            </p:cNvGrpSpPr>
            <p:nvPr/>
          </p:nvGrpSpPr>
          <p:grpSpPr bwMode="auto">
            <a:xfrm>
              <a:off x="295" y="2614"/>
              <a:ext cx="726" cy="726"/>
              <a:chOff x="295" y="2614"/>
              <a:chExt cx="726" cy="726"/>
            </a:xfrm>
          </p:grpSpPr>
          <p:pic>
            <p:nvPicPr>
              <p:cNvPr id="13339" name="Picture 7" descr="button-blue_benji_park_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614"/>
                <a:ext cx="726"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40" name="WordArt 8"/>
              <p:cNvSpPr>
                <a:spLocks noChangeArrowheads="1" noChangeShapeType="1" noTextEdit="1"/>
              </p:cNvSpPr>
              <p:nvPr/>
            </p:nvSpPr>
            <p:spPr bwMode="auto">
              <a:xfrm>
                <a:off x="431" y="2704"/>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grpSp>
        <p:sp>
          <p:nvSpPr>
            <p:cNvPr id="13338" name="Text Box 9"/>
            <p:cNvSpPr txBox="1">
              <a:spLocks noChangeArrowheads="1"/>
            </p:cNvSpPr>
            <p:nvPr/>
          </p:nvSpPr>
          <p:spPr bwMode="auto">
            <a:xfrm>
              <a:off x="1111" y="2704"/>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Is stationary </a:t>
              </a:r>
            </a:p>
          </p:txBody>
        </p:sp>
      </p:grpSp>
      <p:grpSp>
        <p:nvGrpSpPr>
          <p:cNvPr id="13318" name="Group 10"/>
          <p:cNvGrpSpPr>
            <a:grpSpLocks/>
          </p:cNvGrpSpPr>
          <p:nvPr/>
        </p:nvGrpSpPr>
        <p:grpSpPr bwMode="auto">
          <a:xfrm>
            <a:off x="4716463" y="4149725"/>
            <a:ext cx="3816350" cy="1138238"/>
            <a:chOff x="2971" y="2614"/>
            <a:chExt cx="2404" cy="717"/>
          </a:xfrm>
        </p:grpSpPr>
        <p:grpSp>
          <p:nvGrpSpPr>
            <p:cNvPr id="13333" name="Group 11"/>
            <p:cNvGrpSpPr>
              <a:grpSpLocks/>
            </p:cNvGrpSpPr>
            <p:nvPr/>
          </p:nvGrpSpPr>
          <p:grpSpPr bwMode="auto">
            <a:xfrm>
              <a:off x="2971" y="2614"/>
              <a:ext cx="717" cy="717"/>
              <a:chOff x="2971" y="2614"/>
              <a:chExt cx="717" cy="717"/>
            </a:xfrm>
          </p:grpSpPr>
          <p:pic>
            <p:nvPicPr>
              <p:cNvPr id="13335" name="Picture 12" descr="button-yellow_benji_park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2614"/>
                <a:ext cx="71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WordArt 13"/>
              <p:cNvSpPr>
                <a:spLocks noChangeArrowheads="1" noChangeShapeType="1" noTextEdit="1"/>
              </p:cNvSpPr>
              <p:nvPr/>
            </p:nvSpPr>
            <p:spPr bwMode="auto">
              <a:xfrm>
                <a:off x="3152" y="2704"/>
                <a:ext cx="383" cy="4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grpSp>
        <p:sp>
          <p:nvSpPr>
            <p:cNvPr id="13334" name="Text Box 14"/>
            <p:cNvSpPr txBox="1">
              <a:spLocks noChangeArrowheads="1"/>
            </p:cNvSpPr>
            <p:nvPr/>
          </p:nvSpPr>
          <p:spPr bwMode="auto">
            <a:xfrm>
              <a:off x="3833" y="2704"/>
              <a:ext cx="15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Moving at constant speed</a:t>
              </a:r>
            </a:p>
          </p:txBody>
        </p:sp>
      </p:grpSp>
      <p:grpSp>
        <p:nvGrpSpPr>
          <p:cNvPr id="13319" name="Group 15"/>
          <p:cNvGrpSpPr>
            <a:grpSpLocks/>
          </p:cNvGrpSpPr>
          <p:nvPr/>
        </p:nvGrpSpPr>
        <p:grpSpPr bwMode="auto">
          <a:xfrm>
            <a:off x="4716463" y="5445125"/>
            <a:ext cx="3887787" cy="1152525"/>
            <a:chOff x="2971" y="3430"/>
            <a:chExt cx="2449" cy="726"/>
          </a:xfrm>
        </p:grpSpPr>
        <p:grpSp>
          <p:nvGrpSpPr>
            <p:cNvPr id="13329" name="Group 16"/>
            <p:cNvGrpSpPr>
              <a:grpSpLocks/>
            </p:cNvGrpSpPr>
            <p:nvPr/>
          </p:nvGrpSpPr>
          <p:grpSpPr bwMode="auto">
            <a:xfrm>
              <a:off x="2971" y="3430"/>
              <a:ext cx="726" cy="726"/>
              <a:chOff x="2971" y="3430"/>
              <a:chExt cx="726" cy="726"/>
            </a:xfrm>
          </p:grpSpPr>
          <p:pic>
            <p:nvPicPr>
              <p:cNvPr id="13331" name="Picture 17" descr="button-red_benji_park_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3430"/>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2" name="WordArt 18"/>
              <p:cNvSpPr>
                <a:spLocks noChangeArrowheads="1" noChangeShapeType="1" noTextEdit="1"/>
              </p:cNvSpPr>
              <p:nvPr/>
            </p:nvSpPr>
            <p:spPr bwMode="auto">
              <a:xfrm>
                <a:off x="3152" y="3566"/>
                <a:ext cx="428" cy="4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a:t>
                </a:r>
              </a:p>
            </p:txBody>
          </p:sp>
        </p:grpSp>
        <p:sp>
          <p:nvSpPr>
            <p:cNvPr id="13330" name="Text Box 19"/>
            <p:cNvSpPr txBox="1">
              <a:spLocks noChangeArrowheads="1"/>
            </p:cNvSpPr>
            <p:nvPr/>
          </p:nvSpPr>
          <p:spPr bwMode="auto">
            <a:xfrm>
              <a:off x="3878"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Accelerating</a:t>
              </a:r>
            </a:p>
          </p:txBody>
        </p:sp>
      </p:grpSp>
      <p:grpSp>
        <p:nvGrpSpPr>
          <p:cNvPr id="13320" name="Group 20"/>
          <p:cNvGrpSpPr>
            <a:grpSpLocks/>
          </p:cNvGrpSpPr>
          <p:nvPr/>
        </p:nvGrpSpPr>
        <p:grpSpPr bwMode="auto">
          <a:xfrm>
            <a:off x="468313" y="5445125"/>
            <a:ext cx="3814762" cy="1150938"/>
            <a:chOff x="295" y="3430"/>
            <a:chExt cx="2403" cy="725"/>
          </a:xfrm>
        </p:grpSpPr>
        <p:grpSp>
          <p:nvGrpSpPr>
            <p:cNvPr id="13325" name="Group 21"/>
            <p:cNvGrpSpPr>
              <a:grpSpLocks/>
            </p:cNvGrpSpPr>
            <p:nvPr/>
          </p:nvGrpSpPr>
          <p:grpSpPr bwMode="auto">
            <a:xfrm>
              <a:off x="295" y="3430"/>
              <a:ext cx="725" cy="725"/>
              <a:chOff x="295" y="3430"/>
              <a:chExt cx="725" cy="725"/>
            </a:xfrm>
          </p:grpSpPr>
          <p:pic>
            <p:nvPicPr>
              <p:cNvPr id="13327" name="Picture 22" descr="button-green_benji_park_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3430"/>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8" name="WordArt 23"/>
              <p:cNvSpPr>
                <a:spLocks noChangeArrowheads="1" noChangeShapeType="1" noTextEdit="1"/>
              </p:cNvSpPr>
              <p:nvPr/>
            </p:nvSpPr>
            <p:spPr bwMode="auto">
              <a:xfrm>
                <a:off x="431" y="3521"/>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grpSp>
        <p:sp>
          <p:nvSpPr>
            <p:cNvPr id="13326" name="Text Box 24"/>
            <p:cNvSpPr txBox="1">
              <a:spLocks noChangeArrowheads="1"/>
            </p:cNvSpPr>
            <p:nvPr/>
          </p:nvSpPr>
          <p:spPr bwMode="auto">
            <a:xfrm>
              <a:off x="1156"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Braking</a:t>
              </a:r>
            </a:p>
          </p:txBody>
        </p:sp>
      </p:grpSp>
      <p:sp>
        <p:nvSpPr>
          <p:cNvPr id="13321" name="AutoShape 25">
            <a:hlinkClick r:id="" action="ppaction://hlinkshowjump?jump=nextslide" highlightClick="1"/>
          </p:cNvPr>
          <p:cNvSpPr>
            <a:spLocks noChangeArrowheads="1"/>
          </p:cNvSpPr>
          <p:nvPr/>
        </p:nvSpPr>
        <p:spPr bwMode="auto">
          <a:xfrm>
            <a:off x="250825" y="4221163"/>
            <a:ext cx="1441450"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2" name="AutoShape 26">
            <a:hlinkClick r:id="" action="ppaction://hlinkshowjump?jump=nextslide" highlightClick="1"/>
          </p:cNvPr>
          <p:cNvSpPr>
            <a:spLocks noChangeArrowheads="1"/>
          </p:cNvSpPr>
          <p:nvPr/>
        </p:nvSpPr>
        <p:spPr bwMode="auto">
          <a:xfrm>
            <a:off x="4643438" y="42211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3" name="AutoShape 27">
            <a:hlinkClick r:id="" action="ppaction://hlinkshowjump?jump=nextslide" highlightClick="1"/>
          </p:cNvPr>
          <p:cNvSpPr>
            <a:spLocks noChangeArrowheads="1"/>
          </p:cNvSpPr>
          <p:nvPr/>
        </p:nvSpPr>
        <p:spPr bwMode="auto">
          <a:xfrm>
            <a:off x="395288" y="55165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4" name="AutoShape 28">
            <a:hlinkClick r:id="rId6" action="ppaction://hlinksldjump" highlightClick="1">
              <a:snd r:embed="rId7" name="chimes.wav"/>
            </a:hlinkClick>
          </p:cNvPr>
          <p:cNvSpPr>
            <a:spLocks noChangeArrowheads="1"/>
          </p:cNvSpPr>
          <p:nvPr/>
        </p:nvSpPr>
        <p:spPr bwMode="auto">
          <a:xfrm>
            <a:off x="4643438" y="5445125"/>
            <a:ext cx="1368425" cy="1079500"/>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8"/>
          <a:stretch>
            <a:fillRect/>
          </a:stretch>
        </p:blipFill>
        <p:spPr>
          <a:xfrm>
            <a:off x="2279837" y="1473237"/>
            <a:ext cx="4573212" cy="2525688"/>
          </a:xfrm>
          <a:prstGeom prst="rect">
            <a:avLst/>
          </a:prstGeom>
        </p:spPr>
      </p:pic>
    </p:spTree>
    <p:extLst>
      <p:ext uri="{BB962C8B-B14F-4D97-AF65-F5344CB8AC3E}">
        <p14:creationId xmlns:p14="http://schemas.microsoft.com/office/powerpoint/2010/main" val="2036591417"/>
      </p:ext>
    </p:extLst>
  </p:cSld>
  <p:clrMapOvr>
    <a:masterClrMapping/>
  </p:clrMapOvr>
  <p:transition spd="med" advClick="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31"/>
          <p:cNvGraphicFramePr>
            <a:graphicFrameLocks noGrp="1"/>
          </p:cNvGraphicFramePr>
          <p:nvPr>
            <p:extLst>
              <p:ext uri="{D42A27DB-BD31-4B8C-83A1-F6EECF244321}">
                <p14:modId xmlns:p14="http://schemas.microsoft.com/office/powerpoint/2010/main" val="2711772753"/>
              </p:ext>
            </p:extLst>
          </p:nvPr>
        </p:nvGraphicFramePr>
        <p:xfrm>
          <a:off x="1002204" y="85530"/>
          <a:ext cx="7262565" cy="6437426"/>
        </p:xfrm>
        <a:graphic>
          <a:graphicData uri="http://schemas.openxmlformats.org/drawingml/2006/table">
            <a:tbl>
              <a:tblPr/>
              <a:tblGrid>
                <a:gridCol w="7262565">
                  <a:extLst>
                    <a:ext uri="{9D8B030D-6E8A-4147-A177-3AD203B41FA5}">
                      <a16:colId xmlns:a16="http://schemas.microsoft.com/office/drawing/2014/main" val="20000"/>
                    </a:ext>
                  </a:extLst>
                </a:gridCol>
              </a:tblGrid>
              <a:tr h="5601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a:ln>
                          <a:noFill/>
                        </a:ln>
                        <a:solidFill>
                          <a:schemeClr val="bg1"/>
                        </a:solidFill>
                        <a:effectLst/>
                        <a:latin typeface="Comic Sans MS" panose="030F0702030302020204" pitchFamily="66" charset="0"/>
                        <a:cs typeface="Arial" pitchFamily="34"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44424">
                <a:tc>
                  <a:txBody>
                    <a:bodyPr/>
                    <a:lstStyle/>
                    <a:p>
                      <a:r>
                        <a:rPr lang="en-GB" sz="2400" b="0" dirty="0">
                          <a:solidFill>
                            <a:schemeClr val="tx1"/>
                          </a:solidFill>
                          <a:latin typeface="Comic Sans MS" panose="030F0702030302020204" pitchFamily="66" charset="0"/>
                        </a:rPr>
                        <a:t>I can state that acceleration is </a:t>
                      </a:r>
                      <a:r>
                        <a:rPr lang="en-GB" sz="2400" b="0" kern="1200" dirty="0">
                          <a:solidFill>
                            <a:schemeClr val="tx1"/>
                          </a:solidFill>
                          <a:effectLst/>
                          <a:latin typeface="Comic Sans MS" panose="030F0702030302020204" pitchFamily="66" charset="0"/>
                          <a:ea typeface="+mn-ea"/>
                          <a:cs typeface="+mn-cs"/>
                        </a:rPr>
                        <a:t>the rate at which an object changes its speed</a:t>
                      </a:r>
                      <a:endParaRPr lang="en-GB" sz="2400" b="0" dirty="0">
                        <a:solidFill>
                          <a:schemeClr val="tx1"/>
                        </a:solidFill>
                        <a:latin typeface="Comic Sans MS" panose="030F0702030302020204" pitchFamily="66"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A"/>
                    </a:solidFill>
                  </a:tcPr>
                </a:tc>
                <a:extLst>
                  <a:ext uri="{0D108BD9-81ED-4DB2-BD59-A6C34878D82A}">
                    <a16:rowId xmlns:a16="http://schemas.microsoft.com/office/drawing/2014/main" val="10001"/>
                  </a:ext>
                </a:extLst>
              </a:tr>
              <a:tr h="11808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Comic Sans MS" panose="030F0702030302020204" pitchFamily="66" charset="0"/>
                          <a:cs typeface="Arial" pitchFamily="34" charset="0"/>
                        </a:rPr>
                        <a:t>I can describe</a:t>
                      </a:r>
                      <a:r>
                        <a:rPr lang="en-GB" sz="2400" baseline="0" dirty="0">
                          <a:solidFill>
                            <a:schemeClr val="tx1"/>
                          </a:solidFill>
                          <a:latin typeface="Comic Sans MS" panose="030F0702030302020204" pitchFamily="66" charset="0"/>
                          <a:cs typeface="Arial" pitchFamily="34" charset="0"/>
                        </a:rPr>
                        <a:t> the difference between the velocity of an object and its speed</a:t>
                      </a:r>
                      <a:endParaRPr lang="en-GB" sz="2400" dirty="0">
                        <a:solidFill>
                          <a:schemeClr val="tx1"/>
                        </a:solidFill>
                        <a:latin typeface="Comic Sans MS" panose="030F0702030302020204" pitchFamily="66" charset="0"/>
                      </a:endParaRPr>
                    </a:p>
                    <a:p>
                      <a:endParaRPr lang="en-GB" sz="2400" dirty="0">
                        <a:solidFill>
                          <a:schemeClr val="tx1"/>
                        </a:solidFill>
                        <a:latin typeface="Comic Sans MS" panose="030F0702030302020204" pitchFamily="66"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2"/>
                  </a:ext>
                </a:extLst>
              </a:tr>
              <a:tr h="1204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latin typeface="Comic Sans MS" panose="030F0702030302020204" pitchFamily="66" charset="0"/>
                          <a:cs typeface="Arial" pitchFamily="34" charset="0"/>
                        </a:rPr>
                        <a:t>I can</a:t>
                      </a:r>
                      <a:r>
                        <a:rPr lang="en-GB" sz="2400" baseline="0" dirty="0">
                          <a:solidFill>
                            <a:schemeClr val="tx1"/>
                          </a:solidFill>
                          <a:latin typeface="Comic Sans MS" panose="030F0702030302020204" pitchFamily="66" charset="0"/>
                          <a:cs typeface="Arial" pitchFamily="34" charset="0"/>
                        </a:rPr>
                        <a:t> explain what acceleration is &amp; identify acceleration from a distance-time graph</a:t>
                      </a:r>
                      <a:endParaRPr lang="en-GB" sz="2400" dirty="0">
                        <a:solidFill>
                          <a:schemeClr val="tx1"/>
                        </a:solidFill>
                        <a:latin typeface="Comic Sans MS" panose="030F0702030302020204" pitchFamily="66" charset="0"/>
                        <a:cs typeface="Arial" pitchFamily="34" charset="0"/>
                      </a:endParaRPr>
                    </a:p>
                    <a:p>
                      <a:endParaRPr lang="en-GB" sz="2400" dirty="0">
                        <a:solidFill>
                          <a:schemeClr val="tx1"/>
                        </a:solidFill>
                        <a:latin typeface="Comic Sans MS" panose="030F0702030302020204" pitchFamily="66"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3"/>
                  </a:ext>
                </a:extLst>
              </a:tr>
              <a:tr h="1172074">
                <a:tc>
                  <a:txBody>
                    <a:bodyPr/>
                    <a:lstStyle/>
                    <a:p>
                      <a:r>
                        <a:rPr lang="en-GB" sz="2400" dirty="0">
                          <a:solidFill>
                            <a:schemeClr val="tx1"/>
                          </a:solidFill>
                          <a:latin typeface="Comic Sans MS" panose="030F0702030302020204" pitchFamily="66" charset="0"/>
                          <a:cs typeface="Arial" pitchFamily="34" charset="0"/>
                        </a:rPr>
                        <a:t>I can calculate the acceleration of an object using the acceleration equation</a:t>
                      </a:r>
                      <a:endParaRPr lang="en-GB" sz="2400" dirty="0">
                        <a:solidFill>
                          <a:schemeClr val="tx1"/>
                        </a:solidFill>
                        <a:latin typeface="Comic Sans MS" panose="030F0702030302020204" pitchFamily="66"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r h="1067435">
                <a:tc>
                  <a:txBody>
                    <a:bodyPr/>
                    <a:lstStyle/>
                    <a:p>
                      <a:r>
                        <a:rPr lang="en-GB" sz="2400" dirty="0">
                          <a:solidFill>
                            <a:schemeClr val="tx1"/>
                          </a:solidFill>
                          <a:latin typeface="Comic Sans MS" panose="030F0702030302020204" pitchFamily="66" charset="0"/>
                          <a:cs typeface="Arial" pitchFamily="34" charset="0"/>
                        </a:rPr>
                        <a:t>I can rearrange</a:t>
                      </a:r>
                      <a:r>
                        <a:rPr lang="en-GB" sz="2400" baseline="0" dirty="0">
                          <a:solidFill>
                            <a:schemeClr val="tx1"/>
                          </a:solidFill>
                          <a:latin typeface="Comic Sans MS" panose="030F0702030302020204" pitchFamily="66" charset="0"/>
                          <a:cs typeface="Arial" pitchFamily="34" charset="0"/>
                        </a:rPr>
                        <a:t> and use the acceleration equation</a:t>
                      </a:r>
                      <a:endParaRPr lang="en-GB" sz="2400" dirty="0">
                        <a:solidFill>
                          <a:schemeClr val="tx1"/>
                        </a:solidFill>
                        <a:latin typeface="Comic Sans MS" panose="030F0702030302020204" pitchFamily="66"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99FF"/>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2907522" y="147077"/>
            <a:ext cx="3312368" cy="461665"/>
          </a:xfrm>
          <a:prstGeom prst="rect">
            <a:avLst/>
          </a:prstGeom>
          <a:noFill/>
        </p:spPr>
        <p:txBody>
          <a:bodyPr wrap="square" rtlCol="0">
            <a:spAutoFit/>
          </a:bodyPr>
          <a:lstStyle/>
          <a:p>
            <a:r>
              <a:rPr lang="en-GB" sz="2400" dirty="0">
                <a:solidFill>
                  <a:srgbClr val="002060"/>
                </a:solidFill>
                <a:latin typeface="Comic Sans MS" panose="030F0702030302020204" pitchFamily="66" charset="0"/>
              </a:rPr>
              <a:t>Learning Outcomes</a:t>
            </a:r>
          </a:p>
        </p:txBody>
      </p:sp>
    </p:spTree>
    <p:extLst>
      <p:ext uri="{BB962C8B-B14F-4D97-AF65-F5344CB8AC3E}">
        <p14:creationId xmlns:p14="http://schemas.microsoft.com/office/powerpoint/2010/main" val="4240542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a:t>Wrong Answer!</a:t>
            </a:r>
          </a:p>
        </p:txBody>
      </p:sp>
      <p:pic>
        <p:nvPicPr>
          <p:cNvPr id="14339" name="Picture 3" descr="arrow-right-green_benji__01"/>
          <p:cNvPicPr>
            <a:picLocks noGrp="1" noChangeAspect="1" noChangeArrowheads="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3348038" y="4652963"/>
            <a:ext cx="2447925" cy="119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WordArt 5"/>
          <p:cNvSpPr>
            <a:spLocks noChangeArrowheads="1" noChangeShapeType="1" noTextEdit="1"/>
          </p:cNvSpPr>
          <p:nvPr/>
        </p:nvSpPr>
        <p:spPr bwMode="auto">
          <a:xfrm>
            <a:off x="3995738" y="5013325"/>
            <a:ext cx="1441450"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Try Again</a:t>
            </a:r>
          </a:p>
        </p:txBody>
      </p:sp>
      <p:sp>
        <p:nvSpPr>
          <p:cNvPr id="14342" name="AutoShape 6">
            <a:hlinkClick r:id="" action="ppaction://hlinkshowjump?jump=previousslide" highlightClick="1"/>
          </p:cNvPr>
          <p:cNvSpPr>
            <a:spLocks noChangeArrowheads="1"/>
          </p:cNvSpPr>
          <p:nvPr/>
        </p:nvSpPr>
        <p:spPr bwMode="auto">
          <a:xfrm>
            <a:off x="3348038" y="4652963"/>
            <a:ext cx="2519362" cy="11525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Text Box 4"/>
          <p:cNvSpPr txBox="1">
            <a:spLocks noChangeArrowheads="1"/>
          </p:cNvSpPr>
          <p:nvPr/>
        </p:nvSpPr>
        <p:spPr bwMode="auto">
          <a:xfrm>
            <a:off x="684213" y="1412875"/>
            <a:ext cx="7920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correct answer is accelerating .</a:t>
            </a:r>
          </a:p>
        </p:txBody>
      </p:sp>
      <p:pic>
        <p:nvPicPr>
          <p:cNvPr id="2" name="Picture 1"/>
          <p:cNvPicPr>
            <a:picLocks noChangeAspect="1"/>
          </p:cNvPicPr>
          <p:nvPr/>
        </p:nvPicPr>
        <p:blipFill>
          <a:blip r:embed="rId3"/>
          <a:stretch>
            <a:fillRect/>
          </a:stretch>
        </p:blipFill>
        <p:spPr>
          <a:xfrm>
            <a:off x="2795587" y="2263100"/>
            <a:ext cx="3552825" cy="1962150"/>
          </a:xfrm>
          <a:prstGeom prst="rect">
            <a:avLst/>
          </a:prstGeom>
        </p:spPr>
      </p:pic>
    </p:spTree>
    <p:extLst>
      <p:ext uri="{BB962C8B-B14F-4D97-AF65-F5344CB8AC3E}">
        <p14:creationId xmlns:p14="http://schemas.microsoft.com/office/powerpoint/2010/main" val="545246523"/>
      </p:ext>
    </p:extLst>
  </p:cSld>
  <p:clrMapOvr>
    <a:masterClrMapping/>
  </p:clrMapOvr>
  <p:transition spd="med" advClick="0">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32045"/>
            <a:ext cx="8229600" cy="1143000"/>
          </a:xfrm>
        </p:spPr>
        <p:txBody>
          <a:bodyPr/>
          <a:lstStyle/>
          <a:p>
            <a:pPr eaLnBrk="1" hangingPunct="1"/>
            <a:r>
              <a:rPr lang="en-GB" altLang="en-US" u="sng" dirty="0"/>
              <a:t>Question 7</a:t>
            </a:r>
          </a:p>
        </p:txBody>
      </p:sp>
      <p:sp>
        <p:nvSpPr>
          <p:cNvPr id="15363" name="Rectangle 3"/>
          <p:cNvSpPr>
            <a:spLocks noGrp="1" noChangeArrowheads="1"/>
          </p:cNvSpPr>
          <p:nvPr>
            <p:ph type="body" sz="half" idx="1"/>
          </p:nvPr>
        </p:nvSpPr>
        <p:spPr>
          <a:xfrm>
            <a:off x="468313" y="855156"/>
            <a:ext cx="8218488" cy="4525963"/>
          </a:xfrm>
        </p:spPr>
        <p:txBody>
          <a:bodyPr/>
          <a:lstStyle/>
          <a:p>
            <a:pPr algn="ctr" eaLnBrk="1" hangingPunct="1">
              <a:buFontTx/>
              <a:buNone/>
            </a:pPr>
            <a:r>
              <a:rPr lang="en-GB" altLang="en-US" sz="2800" dirty="0"/>
              <a:t>Here the vehicle is?</a:t>
            </a:r>
          </a:p>
        </p:txBody>
      </p:sp>
      <p:sp>
        <p:nvSpPr>
          <p:cNvPr id="15364" name="Text Box 4"/>
          <p:cNvSpPr txBox="1">
            <a:spLocks noChangeArrowheads="1"/>
          </p:cNvSpPr>
          <p:nvPr/>
        </p:nvSpPr>
        <p:spPr bwMode="auto">
          <a:xfrm>
            <a:off x="1692275" y="4508500"/>
            <a:ext cx="2663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5365" name="Group 5"/>
          <p:cNvGrpSpPr>
            <a:grpSpLocks/>
          </p:cNvGrpSpPr>
          <p:nvPr/>
        </p:nvGrpSpPr>
        <p:grpSpPr bwMode="auto">
          <a:xfrm>
            <a:off x="468313" y="4149725"/>
            <a:ext cx="3743325" cy="1152525"/>
            <a:chOff x="295" y="2614"/>
            <a:chExt cx="2358" cy="726"/>
          </a:xfrm>
        </p:grpSpPr>
        <p:grpSp>
          <p:nvGrpSpPr>
            <p:cNvPr id="15385" name="Group 6"/>
            <p:cNvGrpSpPr>
              <a:grpSpLocks/>
            </p:cNvGrpSpPr>
            <p:nvPr/>
          </p:nvGrpSpPr>
          <p:grpSpPr bwMode="auto">
            <a:xfrm>
              <a:off x="295" y="2614"/>
              <a:ext cx="726" cy="726"/>
              <a:chOff x="295" y="2614"/>
              <a:chExt cx="726" cy="726"/>
            </a:xfrm>
          </p:grpSpPr>
          <p:pic>
            <p:nvPicPr>
              <p:cNvPr id="15387" name="Picture 7" descr="button-blue_benji_park_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2614"/>
                <a:ext cx="726"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88" name="WordArt 8"/>
              <p:cNvSpPr>
                <a:spLocks noChangeArrowheads="1" noChangeShapeType="1" noTextEdit="1"/>
              </p:cNvSpPr>
              <p:nvPr/>
            </p:nvSpPr>
            <p:spPr bwMode="auto">
              <a:xfrm>
                <a:off x="431" y="2704"/>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grpSp>
        <p:sp>
          <p:nvSpPr>
            <p:cNvPr id="15386" name="Text Box 9"/>
            <p:cNvSpPr txBox="1">
              <a:spLocks noChangeArrowheads="1"/>
            </p:cNvSpPr>
            <p:nvPr/>
          </p:nvSpPr>
          <p:spPr bwMode="auto">
            <a:xfrm>
              <a:off x="1111" y="2704"/>
              <a:ext cx="15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constant speed </a:t>
              </a:r>
            </a:p>
          </p:txBody>
        </p:sp>
      </p:grpSp>
      <p:grpSp>
        <p:nvGrpSpPr>
          <p:cNvPr id="15366" name="Group 10"/>
          <p:cNvGrpSpPr>
            <a:grpSpLocks/>
          </p:cNvGrpSpPr>
          <p:nvPr/>
        </p:nvGrpSpPr>
        <p:grpSpPr bwMode="auto">
          <a:xfrm>
            <a:off x="4716463" y="4149725"/>
            <a:ext cx="3816350" cy="1138238"/>
            <a:chOff x="2971" y="2614"/>
            <a:chExt cx="2404" cy="717"/>
          </a:xfrm>
        </p:grpSpPr>
        <p:grpSp>
          <p:nvGrpSpPr>
            <p:cNvPr id="15381" name="Group 11"/>
            <p:cNvGrpSpPr>
              <a:grpSpLocks/>
            </p:cNvGrpSpPr>
            <p:nvPr/>
          </p:nvGrpSpPr>
          <p:grpSpPr bwMode="auto">
            <a:xfrm>
              <a:off x="2971" y="2614"/>
              <a:ext cx="717" cy="717"/>
              <a:chOff x="2971" y="2614"/>
              <a:chExt cx="717" cy="717"/>
            </a:xfrm>
          </p:grpSpPr>
          <p:pic>
            <p:nvPicPr>
              <p:cNvPr id="15383" name="Picture 12" descr="button-yellow_benji_park_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2614"/>
                <a:ext cx="717"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WordArt 13"/>
              <p:cNvSpPr>
                <a:spLocks noChangeArrowheads="1" noChangeShapeType="1" noTextEdit="1"/>
              </p:cNvSpPr>
              <p:nvPr/>
            </p:nvSpPr>
            <p:spPr bwMode="auto">
              <a:xfrm>
                <a:off x="3152" y="2704"/>
                <a:ext cx="383" cy="49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grpSp>
        <p:sp>
          <p:nvSpPr>
            <p:cNvPr id="15382" name="Text Box 14"/>
            <p:cNvSpPr txBox="1">
              <a:spLocks noChangeArrowheads="1"/>
            </p:cNvSpPr>
            <p:nvPr/>
          </p:nvSpPr>
          <p:spPr bwMode="auto">
            <a:xfrm>
              <a:off x="3833" y="2704"/>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Stopped</a:t>
              </a:r>
            </a:p>
          </p:txBody>
        </p:sp>
      </p:grpSp>
      <p:grpSp>
        <p:nvGrpSpPr>
          <p:cNvPr id="15367" name="Group 15"/>
          <p:cNvGrpSpPr>
            <a:grpSpLocks/>
          </p:cNvGrpSpPr>
          <p:nvPr/>
        </p:nvGrpSpPr>
        <p:grpSpPr bwMode="auto">
          <a:xfrm>
            <a:off x="4716463" y="5445125"/>
            <a:ext cx="3887787" cy="1152525"/>
            <a:chOff x="2971" y="3430"/>
            <a:chExt cx="2449" cy="726"/>
          </a:xfrm>
        </p:grpSpPr>
        <p:grpSp>
          <p:nvGrpSpPr>
            <p:cNvPr id="15377" name="Group 16"/>
            <p:cNvGrpSpPr>
              <a:grpSpLocks/>
            </p:cNvGrpSpPr>
            <p:nvPr/>
          </p:nvGrpSpPr>
          <p:grpSpPr bwMode="auto">
            <a:xfrm>
              <a:off x="2971" y="3430"/>
              <a:ext cx="726" cy="726"/>
              <a:chOff x="2971" y="3430"/>
              <a:chExt cx="726" cy="726"/>
            </a:xfrm>
          </p:grpSpPr>
          <p:pic>
            <p:nvPicPr>
              <p:cNvPr id="15379" name="Picture 17" descr="button-red_benji_park_0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 y="3430"/>
                <a:ext cx="726"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WordArt 18"/>
              <p:cNvSpPr>
                <a:spLocks noChangeArrowheads="1" noChangeShapeType="1" noTextEdit="1"/>
              </p:cNvSpPr>
              <p:nvPr/>
            </p:nvSpPr>
            <p:spPr bwMode="auto">
              <a:xfrm>
                <a:off x="3152" y="3566"/>
                <a:ext cx="428" cy="47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D</a:t>
                </a:r>
              </a:p>
            </p:txBody>
          </p:sp>
        </p:grpSp>
        <p:sp>
          <p:nvSpPr>
            <p:cNvPr id="15378" name="Text Box 19"/>
            <p:cNvSpPr txBox="1">
              <a:spLocks noChangeArrowheads="1"/>
            </p:cNvSpPr>
            <p:nvPr/>
          </p:nvSpPr>
          <p:spPr bwMode="auto">
            <a:xfrm>
              <a:off x="3878"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Accelerating </a:t>
              </a:r>
            </a:p>
          </p:txBody>
        </p:sp>
      </p:grpSp>
      <p:grpSp>
        <p:nvGrpSpPr>
          <p:cNvPr id="15368" name="Group 20"/>
          <p:cNvGrpSpPr>
            <a:grpSpLocks/>
          </p:cNvGrpSpPr>
          <p:nvPr/>
        </p:nvGrpSpPr>
        <p:grpSpPr bwMode="auto">
          <a:xfrm>
            <a:off x="468313" y="5445125"/>
            <a:ext cx="3814762" cy="1150938"/>
            <a:chOff x="295" y="3430"/>
            <a:chExt cx="2403" cy="725"/>
          </a:xfrm>
        </p:grpSpPr>
        <p:grpSp>
          <p:nvGrpSpPr>
            <p:cNvPr id="15373" name="Group 21"/>
            <p:cNvGrpSpPr>
              <a:grpSpLocks/>
            </p:cNvGrpSpPr>
            <p:nvPr/>
          </p:nvGrpSpPr>
          <p:grpSpPr bwMode="auto">
            <a:xfrm>
              <a:off x="295" y="3430"/>
              <a:ext cx="725" cy="725"/>
              <a:chOff x="295" y="3430"/>
              <a:chExt cx="725" cy="725"/>
            </a:xfrm>
          </p:grpSpPr>
          <p:pic>
            <p:nvPicPr>
              <p:cNvPr id="15375" name="Picture 22" descr="button-green_benji_park_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 y="3430"/>
                <a:ext cx="725"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76" name="WordArt 23"/>
              <p:cNvSpPr>
                <a:spLocks noChangeArrowheads="1" noChangeShapeType="1" noTextEdit="1"/>
              </p:cNvSpPr>
              <p:nvPr/>
            </p:nvSpPr>
            <p:spPr bwMode="auto">
              <a:xfrm>
                <a:off x="431" y="3521"/>
                <a:ext cx="429" cy="4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C</a:t>
                </a:r>
              </a:p>
            </p:txBody>
          </p:sp>
        </p:grpSp>
        <p:sp>
          <p:nvSpPr>
            <p:cNvPr id="15374" name="Text Box 24"/>
            <p:cNvSpPr txBox="1">
              <a:spLocks noChangeArrowheads="1"/>
            </p:cNvSpPr>
            <p:nvPr/>
          </p:nvSpPr>
          <p:spPr bwMode="auto">
            <a:xfrm>
              <a:off x="1156" y="3521"/>
              <a:ext cx="154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Braking</a:t>
              </a:r>
            </a:p>
          </p:txBody>
        </p:sp>
      </p:grpSp>
      <p:sp>
        <p:nvSpPr>
          <p:cNvPr id="15369" name="AutoShape 25">
            <a:hlinkClick r:id="" action="ppaction://hlinkshowjump?jump=nextslide" highlightClick="1"/>
          </p:cNvPr>
          <p:cNvSpPr>
            <a:spLocks noChangeArrowheads="1"/>
          </p:cNvSpPr>
          <p:nvPr/>
        </p:nvSpPr>
        <p:spPr bwMode="auto">
          <a:xfrm>
            <a:off x="250825" y="4221163"/>
            <a:ext cx="1441450"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0" name="AutoShape 26">
            <a:hlinkClick r:id="rId6" action="ppaction://hlinksldjump" highlightClick="1">
              <a:snd r:embed="rId7" name="chimes.wav"/>
            </a:hlinkClick>
          </p:cNvPr>
          <p:cNvSpPr>
            <a:spLocks noChangeArrowheads="1"/>
          </p:cNvSpPr>
          <p:nvPr/>
        </p:nvSpPr>
        <p:spPr bwMode="auto">
          <a:xfrm>
            <a:off x="4643438" y="42211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1" name="AutoShape 27">
            <a:hlinkClick r:id="" action="ppaction://hlinkshowjump?jump=nextslide" highlightClick="1"/>
          </p:cNvPr>
          <p:cNvSpPr>
            <a:spLocks noChangeArrowheads="1"/>
          </p:cNvSpPr>
          <p:nvPr/>
        </p:nvSpPr>
        <p:spPr bwMode="auto">
          <a:xfrm>
            <a:off x="395288" y="5516563"/>
            <a:ext cx="1296987" cy="1008062"/>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2" name="AutoShape 28">
            <a:hlinkClick r:id="" action="ppaction://hlinkshowjump?jump=nextslide" highlightClick="1"/>
          </p:cNvPr>
          <p:cNvSpPr>
            <a:spLocks noChangeArrowheads="1"/>
          </p:cNvSpPr>
          <p:nvPr/>
        </p:nvSpPr>
        <p:spPr bwMode="auto">
          <a:xfrm>
            <a:off x="4643438" y="5445125"/>
            <a:ext cx="1368425" cy="1079500"/>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0" name="Picture 29"/>
          <p:cNvPicPr>
            <a:picLocks noChangeAspect="1"/>
          </p:cNvPicPr>
          <p:nvPr/>
        </p:nvPicPr>
        <p:blipFill>
          <a:blip r:embed="rId8"/>
          <a:stretch>
            <a:fillRect/>
          </a:stretch>
        </p:blipFill>
        <p:spPr>
          <a:xfrm>
            <a:off x="2903647" y="1364202"/>
            <a:ext cx="3171391" cy="2593273"/>
          </a:xfrm>
          <a:prstGeom prst="rect">
            <a:avLst/>
          </a:prstGeom>
        </p:spPr>
      </p:pic>
    </p:spTree>
    <p:extLst>
      <p:ext uri="{BB962C8B-B14F-4D97-AF65-F5344CB8AC3E}">
        <p14:creationId xmlns:p14="http://schemas.microsoft.com/office/powerpoint/2010/main" val="1146502240"/>
      </p:ext>
    </p:extLst>
  </p:cSld>
  <p:clrMapOvr>
    <a:masterClrMapping/>
  </p:clrMapOvr>
  <p:transition spd="med" advClick="0">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Wrong Answer!</a:t>
            </a:r>
          </a:p>
        </p:txBody>
      </p:sp>
      <p:pic>
        <p:nvPicPr>
          <p:cNvPr id="16387" name="Picture 3" descr="arrow-right-green_benji__01"/>
          <p:cNvPicPr>
            <a:picLocks noGrp="1" noChangeAspect="1" noChangeArrowheads="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3348038" y="5516563"/>
            <a:ext cx="2447925" cy="119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Text Box 4"/>
          <p:cNvSpPr txBox="1">
            <a:spLocks noChangeArrowheads="1"/>
          </p:cNvSpPr>
          <p:nvPr/>
        </p:nvSpPr>
        <p:spPr bwMode="auto">
          <a:xfrm>
            <a:off x="684213" y="1412875"/>
            <a:ext cx="792003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correct answer is the vehicle has stopped.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6389" name="WordArt 5"/>
          <p:cNvSpPr>
            <a:spLocks noChangeArrowheads="1" noChangeShapeType="1" noTextEdit="1"/>
          </p:cNvSpPr>
          <p:nvPr/>
        </p:nvSpPr>
        <p:spPr bwMode="auto">
          <a:xfrm>
            <a:off x="3995738" y="5876925"/>
            <a:ext cx="1441450"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Try Again</a:t>
            </a:r>
          </a:p>
        </p:txBody>
      </p:sp>
      <p:sp>
        <p:nvSpPr>
          <p:cNvPr id="16390" name="AutoShape 6">
            <a:hlinkClick r:id="" action="ppaction://hlinkshowjump?jump=previousslide" highlightClick="1"/>
          </p:cNvPr>
          <p:cNvSpPr>
            <a:spLocks noChangeArrowheads="1"/>
          </p:cNvSpPr>
          <p:nvPr/>
        </p:nvSpPr>
        <p:spPr bwMode="auto">
          <a:xfrm>
            <a:off x="3276600" y="5516563"/>
            <a:ext cx="2519363" cy="1152525"/>
          </a:xfrm>
          <a:prstGeom prst="actionButtonBlank">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1" name="AutoShape 8" descr="Image result for the sun"/>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2" name="AutoShape 10" descr="Image result for the sun"/>
          <p:cNvSpPr>
            <a:spLocks noChangeAspect="1" noChangeArrowheads="1"/>
          </p:cNvSpPr>
          <p:nvPr/>
        </p:nvSpPr>
        <p:spPr bwMode="auto">
          <a:xfrm>
            <a:off x="152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2531071" y="2030453"/>
            <a:ext cx="4370784" cy="3574027"/>
          </a:xfrm>
          <a:prstGeom prst="rect">
            <a:avLst/>
          </a:prstGeom>
        </p:spPr>
      </p:pic>
    </p:spTree>
    <p:extLst>
      <p:ext uri="{BB962C8B-B14F-4D97-AF65-F5344CB8AC3E}">
        <p14:creationId xmlns:p14="http://schemas.microsoft.com/office/powerpoint/2010/main" val="1238246332"/>
      </p:ext>
    </p:extLst>
  </p:cSld>
  <p:clrMapOvr>
    <a:masterClrMapping/>
  </p:clrMapOvr>
  <p:transition spd="med" advClick="0">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t>End of quiz!</a:t>
            </a:r>
          </a:p>
        </p:txBody>
      </p:sp>
      <p:pic>
        <p:nvPicPr>
          <p:cNvPr id="27651" name="Picture 4" descr="Image result for hoora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2636838"/>
            <a:ext cx="629443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614646"/>
      </p:ext>
    </p:extLst>
  </p:cSld>
  <p:clrMapOvr>
    <a:masterClrMapping/>
  </p:clrMapOvr>
  <p:transition spd="med" advClick="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a:t>Speed</a:t>
            </a:r>
            <a:endParaRPr lang="en-US" altLang="en-US"/>
          </a:p>
        </p:txBody>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GB" altLang="en-US"/>
              <a:t>	</a:t>
            </a:r>
            <a:r>
              <a:rPr lang="en-US" altLang="en-US"/>
              <a:t>	</a:t>
            </a:r>
            <a:r>
              <a:rPr lang="en-GB" altLang="en-US"/>
              <a:t>Speed = 	distance travelled</a:t>
            </a:r>
          </a:p>
          <a:p>
            <a:pPr eaLnBrk="1" hangingPunct="1">
              <a:buFontTx/>
              <a:buNone/>
            </a:pPr>
            <a:r>
              <a:rPr lang="en-GB" altLang="en-US"/>
              <a:t>				time taken</a:t>
            </a:r>
            <a:endParaRPr lang="en-US" altLang="en-US"/>
          </a:p>
        </p:txBody>
      </p:sp>
      <p:sp>
        <p:nvSpPr>
          <p:cNvPr id="26628" name="Line 4"/>
          <p:cNvSpPr>
            <a:spLocks noChangeShapeType="1"/>
          </p:cNvSpPr>
          <p:nvPr/>
        </p:nvSpPr>
        <p:spPr bwMode="auto">
          <a:xfrm>
            <a:off x="3200400" y="2209800"/>
            <a:ext cx="33131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9" name="Text Box 5"/>
          <p:cNvSpPr txBox="1">
            <a:spLocks noChangeArrowheads="1"/>
          </p:cNvSpPr>
          <p:nvPr/>
        </p:nvSpPr>
        <p:spPr bwMode="auto">
          <a:xfrm>
            <a:off x="5724525" y="3573463"/>
            <a:ext cx="2519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FF0000"/>
                </a:solidFill>
                <a:cs typeface="Times New Roman" panose="02020603050405020304" pitchFamily="18" charset="0"/>
              </a:rPr>
              <a:t>seconds</a:t>
            </a:r>
            <a:endParaRPr lang="en-US" altLang="en-US">
              <a:solidFill>
                <a:srgbClr val="FF0000"/>
              </a:solidFill>
              <a:cs typeface="Times New Roman" panose="02020603050405020304" pitchFamily="18" charset="0"/>
            </a:endParaRPr>
          </a:p>
        </p:txBody>
      </p:sp>
      <p:sp>
        <p:nvSpPr>
          <p:cNvPr id="26630" name="Line 6"/>
          <p:cNvSpPr>
            <a:spLocks noChangeShapeType="1"/>
          </p:cNvSpPr>
          <p:nvPr/>
        </p:nvSpPr>
        <p:spPr bwMode="auto">
          <a:xfrm flipH="1" flipV="1">
            <a:off x="4953000" y="2819400"/>
            <a:ext cx="1058863" cy="7540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1" name="Text Box 7"/>
          <p:cNvSpPr txBox="1">
            <a:spLocks noChangeArrowheads="1"/>
          </p:cNvSpPr>
          <p:nvPr/>
        </p:nvSpPr>
        <p:spPr bwMode="auto">
          <a:xfrm>
            <a:off x="6011863" y="1052513"/>
            <a:ext cx="2519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FF0000"/>
                </a:solidFill>
                <a:cs typeface="Times New Roman" panose="02020603050405020304" pitchFamily="18" charset="0"/>
              </a:rPr>
              <a:t>metres</a:t>
            </a:r>
            <a:endParaRPr lang="en-US" altLang="en-US">
              <a:solidFill>
                <a:srgbClr val="FF0000"/>
              </a:solidFill>
              <a:cs typeface="Times New Roman" panose="02020603050405020304" pitchFamily="18" charset="0"/>
            </a:endParaRPr>
          </a:p>
        </p:txBody>
      </p:sp>
      <p:sp>
        <p:nvSpPr>
          <p:cNvPr id="26632" name="Line 8"/>
          <p:cNvSpPr>
            <a:spLocks noChangeShapeType="1"/>
          </p:cNvSpPr>
          <p:nvPr/>
        </p:nvSpPr>
        <p:spPr bwMode="auto">
          <a:xfrm flipH="1">
            <a:off x="5029200" y="1412875"/>
            <a:ext cx="1127125" cy="2635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33" name="Text Box 9"/>
          <p:cNvSpPr txBox="1">
            <a:spLocks noChangeArrowheads="1"/>
          </p:cNvSpPr>
          <p:nvPr/>
        </p:nvSpPr>
        <p:spPr bwMode="auto">
          <a:xfrm>
            <a:off x="179388" y="2924175"/>
            <a:ext cx="2519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FF0000"/>
                </a:solidFill>
                <a:cs typeface="Times New Roman" panose="02020603050405020304" pitchFamily="18" charset="0"/>
              </a:rPr>
              <a:t>Metres per second (m/s)</a:t>
            </a:r>
            <a:endParaRPr lang="en-US" altLang="en-US">
              <a:solidFill>
                <a:srgbClr val="FF0000"/>
              </a:solidFill>
              <a:cs typeface="Times New Roman" panose="02020603050405020304" pitchFamily="18" charset="0"/>
            </a:endParaRPr>
          </a:p>
        </p:txBody>
      </p:sp>
      <p:sp>
        <p:nvSpPr>
          <p:cNvPr id="26634" name="Line 10"/>
          <p:cNvSpPr>
            <a:spLocks noChangeShapeType="1"/>
          </p:cNvSpPr>
          <p:nvPr/>
        </p:nvSpPr>
        <p:spPr bwMode="auto">
          <a:xfrm flipV="1">
            <a:off x="1258888" y="2492375"/>
            <a:ext cx="433387" cy="5048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6635" name="Picture 11" descr="common-snai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005263"/>
            <a:ext cx="32400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524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34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358775" y="800100"/>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latin typeface="Comic Sans MS" panose="030F0702030302020204" pitchFamily="66" charset="0"/>
              </a:rPr>
              <a:t>Average speed</a:t>
            </a:r>
            <a:r>
              <a:rPr lang="en-US" altLang="en-US" sz="2400">
                <a:latin typeface="Comic Sans MS" panose="030F0702030302020204" pitchFamily="66" charset="0"/>
              </a:rPr>
              <a:t> is calculated using this equation:</a:t>
            </a:r>
          </a:p>
        </p:txBody>
      </p:sp>
      <p:sp>
        <p:nvSpPr>
          <p:cNvPr id="20484" name="Rectangle 6"/>
          <p:cNvSpPr>
            <a:spLocks noChangeArrowheads="1"/>
          </p:cNvSpPr>
          <p:nvPr/>
        </p:nvSpPr>
        <p:spPr bwMode="auto">
          <a:xfrm>
            <a:off x="358775" y="4357688"/>
            <a:ext cx="8174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z="1200">
              <a:latin typeface="Comic Sans MS" panose="030F0702030302020204" pitchFamily="66" charset="0"/>
            </a:endParaRPr>
          </a:p>
          <a:p>
            <a:pPr eaLnBrk="1" fontAlgn="base" hangingPunct="1">
              <a:spcBef>
                <a:spcPct val="0"/>
              </a:spcBef>
              <a:spcAft>
                <a:spcPct val="0"/>
              </a:spcAft>
            </a:pPr>
            <a:endParaRPr lang="en-US" altLang="en-US" sz="2400">
              <a:latin typeface="Comic Sans MS" panose="030F0702030302020204" pitchFamily="66" charset="0"/>
            </a:endParaRPr>
          </a:p>
        </p:txBody>
      </p:sp>
      <p:sp>
        <p:nvSpPr>
          <p:cNvPr id="20485" name="Rectangle 15"/>
          <p:cNvSpPr>
            <a:spLocks noGrp="1" noChangeArrowheads="1"/>
          </p:cNvSpPr>
          <p:nvPr>
            <p:ph type="title" idx="4294967295"/>
          </p:nvPr>
        </p:nvSpPr>
        <p:spPr>
          <a:xfrm>
            <a:off x="239713" y="55563"/>
            <a:ext cx="7240587" cy="549275"/>
          </a:xfrm>
          <a:noFill/>
        </p:spPr>
        <p:txBody>
          <a:bodyPr>
            <a:noAutofit/>
          </a:bodyPr>
          <a:lstStyle/>
          <a:p>
            <a:pPr eaLnBrk="1" hangingPunct="1"/>
            <a:r>
              <a:rPr lang="en-GB" altLang="en-US" sz="3200" dirty="0">
                <a:latin typeface="Comic Sans MS" panose="030F0702030302020204" pitchFamily="66" charset="0"/>
              </a:rPr>
              <a:t>Recap - Calculating average speed</a:t>
            </a:r>
          </a:p>
        </p:txBody>
      </p:sp>
      <p:pic>
        <p:nvPicPr>
          <p:cNvPr id="180249" name="Picture 25"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AutoShape 16"/>
          <p:cNvSpPr>
            <a:spLocks noChangeArrowheads="1"/>
          </p:cNvSpPr>
          <p:nvPr/>
        </p:nvSpPr>
        <p:spPr bwMode="auto">
          <a:xfrm>
            <a:off x="606425" y="1838325"/>
            <a:ext cx="5118100" cy="1627188"/>
          </a:xfrm>
          <a:prstGeom prst="roundRect">
            <a:avLst>
              <a:gd name="adj" fmla="val 0"/>
            </a:avLst>
          </a:prstGeom>
          <a:solidFill>
            <a:srgbClr val="286DA6"/>
          </a:solidFill>
          <a:ln w="38100">
            <a:solidFill>
              <a:srgbClr val="286DA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a:latin typeface="Comic Sans MS" panose="030F0702030302020204" pitchFamily="66" charset="0"/>
            </a:endParaRPr>
          </a:p>
        </p:txBody>
      </p:sp>
      <p:sp>
        <p:nvSpPr>
          <p:cNvPr id="19465" name="Line 3"/>
          <p:cNvSpPr>
            <a:spLocks noChangeShapeType="1"/>
          </p:cNvSpPr>
          <p:nvPr/>
        </p:nvSpPr>
        <p:spPr bwMode="auto">
          <a:xfrm>
            <a:off x="3073400" y="2654300"/>
            <a:ext cx="23034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a:latin typeface="Comic Sans MS" panose="030F0702030302020204" pitchFamily="66" charset="0"/>
            </a:endParaRPr>
          </a:p>
        </p:txBody>
      </p:sp>
      <p:sp>
        <p:nvSpPr>
          <p:cNvPr id="19466" name="Text Box 4"/>
          <p:cNvSpPr txBox="1">
            <a:spLocks noChangeArrowheads="1"/>
          </p:cNvSpPr>
          <p:nvPr/>
        </p:nvSpPr>
        <p:spPr bwMode="auto">
          <a:xfrm>
            <a:off x="3025775" y="2084388"/>
            <a:ext cx="2249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latin typeface="Comic Sans MS" panose="030F0702030302020204" pitchFamily="66" charset="0"/>
              </a:rPr>
              <a:t>total distance</a:t>
            </a:r>
          </a:p>
        </p:txBody>
      </p:sp>
      <p:sp>
        <p:nvSpPr>
          <p:cNvPr id="19467" name="Text Box 5"/>
          <p:cNvSpPr txBox="1">
            <a:spLocks noChangeArrowheads="1"/>
          </p:cNvSpPr>
          <p:nvPr/>
        </p:nvSpPr>
        <p:spPr bwMode="auto">
          <a:xfrm>
            <a:off x="3341688" y="2720975"/>
            <a:ext cx="1665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a:latin typeface="Comic Sans MS" panose="030F0702030302020204" pitchFamily="66" charset="0"/>
              </a:rPr>
              <a:t>total time</a:t>
            </a:r>
          </a:p>
        </p:txBody>
      </p:sp>
      <p:sp>
        <p:nvSpPr>
          <p:cNvPr id="19468" name="Text Box 17"/>
          <p:cNvSpPr txBox="1">
            <a:spLocks noChangeArrowheads="1"/>
          </p:cNvSpPr>
          <p:nvPr/>
        </p:nvSpPr>
        <p:spPr bwMode="auto">
          <a:xfrm>
            <a:off x="468313" y="2205038"/>
            <a:ext cx="2124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400" b="1">
                <a:latin typeface="Comic Sans MS" panose="030F0702030302020204" pitchFamily="66" charset="0"/>
              </a:rPr>
              <a:t>Average</a:t>
            </a:r>
            <a:br>
              <a:rPr lang="en-US" altLang="en-US" sz="2400" b="1">
                <a:latin typeface="Comic Sans MS" panose="030F0702030302020204" pitchFamily="66" charset="0"/>
              </a:rPr>
            </a:br>
            <a:r>
              <a:rPr lang="en-US" altLang="en-US" sz="2400" b="1">
                <a:latin typeface="Comic Sans MS" panose="030F0702030302020204" pitchFamily="66" charset="0"/>
              </a:rPr>
              <a:t>speed</a:t>
            </a:r>
            <a:endParaRPr lang="en-US" altLang="en-US" b="1">
              <a:latin typeface="Comic Sans MS" panose="030F0702030302020204" pitchFamily="66" charset="0"/>
            </a:endParaRPr>
          </a:p>
        </p:txBody>
      </p:sp>
      <p:sp>
        <p:nvSpPr>
          <p:cNvPr id="19494" name="Rectangle 38"/>
          <p:cNvSpPr>
            <a:spLocks noChangeArrowheads="1"/>
          </p:cNvSpPr>
          <p:nvPr/>
        </p:nvSpPr>
        <p:spPr bwMode="auto">
          <a:xfrm>
            <a:off x="2382838" y="2457450"/>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b="1">
                <a:latin typeface="Comic Sans MS" panose="030F0702030302020204" pitchFamily="66" charset="0"/>
              </a:rPr>
              <a:t>=</a:t>
            </a:r>
          </a:p>
        </p:txBody>
      </p:sp>
      <p:pic>
        <p:nvPicPr>
          <p:cNvPr id="20497" name="Picture 41" descr="pencil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850" y="88900"/>
            <a:ext cx="463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98" name="Straight Connector 34"/>
          <p:cNvCxnSpPr>
            <a:cxnSpLocks noChangeShapeType="1"/>
          </p:cNvCxnSpPr>
          <p:nvPr/>
        </p:nvCxnSpPr>
        <p:spPr bwMode="auto">
          <a:xfrm flipV="1">
            <a:off x="7488238" y="2781300"/>
            <a:ext cx="0" cy="1008063"/>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20499" name="Straight Connector 36"/>
          <p:cNvCxnSpPr>
            <a:cxnSpLocks noChangeShapeType="1"/>
          </p:cNvCxnSpPr>
          <p:nvPr/>
        </p:nvCxnSpPr>
        <p:spPr bwMode="auto">
          <a:xfrm>
            <a:off x="6696075" y="2781300"/>
            <a:ext cx="1655763"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43" name="Simplified Text Shape 1"/>
          <p:cNvSpPr>
            <a:spLocks noChangeArrowheads="1"/>
          </p:cNvSpPr>
          <p:nvPr/>
        </p:nvSpPr>
        <p:spPr bwMode="auto">
          <a:xfrm>
            <a:off x="358775" y="4357688"/>
            <a:ext cx="8174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a:latin typeface="Comic Sans MS" panose="030F0702030302020204" pitchFamily="66" charset="0"/>
              </a:rPr>
              <a:t>Speed can be measured in different units, e.g. m/s, km/h, km/s, miles per hour.</a:t>
            </a:r>
          </a:p>
        </p:txBody>
      </p:sp>
      <p:sp>
        <p:nvSpPr>
          <p:cNvPr id="45" name="Simplified Text Shape 2"/>
          <p:cNvSpPr>
            <a:spLocks noChangeArrowheads="1"/>
          </p:cNvSpPr>
          <p:nvPr/>
        </p:nvSpPr>
        <p:spPr bwMode="auto">
          <a:xfrm>
            <a:off x="358775" y="5265738"/>
            <a:ext cx="81740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a:latin typeface="Comic Sans MS" panose="030F0702030302020204" pitchFamily="66" charset="0"/>
              </a:rPr>
              <a:t>The units of distance and time will determine the units to be used for speed.</a:t>
            </a:r>
          </a:p>
        </p:txBody>
      </p:sp>
    </p:spTree>
    <p:extLst>
      <p:ext uri="{BB962C8B-B14F-4D97-AF65-F5344CB8AC3E}">
        <p14:creationId xmlns:p14="http://schemas.microsoft.com/office/powerpoint/2010/main" val="3382592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fade">
                                      <p:cBhvr>
                                        <p:cTn id="7" dur="500"/>
                                        <p:tgtEl>
                                          <p:spTgt spid="194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5"/>
                                        </p:tgtEl>
                                        <p:attrNameLst>
                                          <p:attrName>style.visibility</p:attrName>
                                        </p:attrNameLst>
                                      </p:cBhvr>
                                      <p:to>
                                        <p:strVal val="visible"/>
                                      </p:to>
                                    </p:set>
                                    <p:animEffect transition="in" filter="fade">
                                      <p:cBhvr>
                                        <p:cTn id="10" dur="500"/>
                                        <p:tgtEl>
                                          <p:spTgt spid="194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68"/>
                                        </p:tgtEl>
                                        <p:attrNameLst>
                                          <p:attrName>style.visibility</p:attrName>
                                        </p:attrNameLst>
                                      </p:cBhvr>
                                      <p:to>
                                        <p:strVal val="visible"/>
                                      </p:to>
                                    </p:set>
                                    <p:animEffect transition="in" filter="fade">
                                      <p:cBhvr>
                                        <p:cTn id="13" dur="500"/>
                                        <p:tgtEl>
                                          <p:spTgt spid="1946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66"/>
                                        </p:tgtEl>
                                        <p:attrNameLst>
                                          <p:attrName>style.visibility</p:attrName>
                                        </p:attrNameLst>
                                      </p:cBhvr>
                                      <p:to>
                                        <p:strVal val="visible"/>
                                      </p:to>
                                    </p:set>
                                    <p:animEffect transition="in" filter="fade">
                                      <p:cBhvr>
                                        <p:cTn id="16" dur="500"/>
                                        <p:tgtEl>
                                          <p:spTgt spid="194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67"/>
                                        </p:tgtEl>
                                        <p:attrNameLst>
                                          <p:attrName>style.visibility</p:attrName>
                                        </p:attrNameLst>
                                      </p:cBhvr>
                                      <p:to>
                                        <p:strVal val="visible"/>
                                      </p:to>
                                    </p:set>
                                    <p:animEffect transition="in" filter="fade">
                                      <p:cBhvr>
                                        <p:cTn id="19" dur="500"/>
                                        <p:tgtEl>
                                          <p:spTgt spid="1946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494"/>
                                        </p:tgtEl>
                                        <p:attrNameLst>
                                          <p:attrName>style.visibility</p:attrName>
                                        </p:attrNameLst>
                                      </p:cBhvr>
                                      <p:to>
                                        <p:strVal val="visible"/>
                                      </p:to>
                                    </p:set>
                                    <p:animEffect transition="in" filter="fade">
                                      <p:cBhvr>
                                        <p:cTn id="22" dur="500"/>
                                        <p:tgtEl>
                                          <p:spTgt spid="194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8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P spid="19466" grpId="0"/>
      <p:bldP spid="19467" grpId="0"/>
      <p:bldP spid="19468" grpId="0"/>
      <p:bldP spid="19494" grpId="0"/>
      <p:bldP spid="43" grpId="0" build="p"/>
      <p:bldP spid="4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p:cNvSpPr>
            <a:spLocks noGrp="1" noChangeArrowheads="1"/>
          </p:cNvSpPr>
          <p:nvPr>
            <p:ph type="title" idx="4294967295"/>
          </p:nvPr>
        </p:nvSpPr>
        <p:spPr/>
        <p:txBody>
          <a:bodyPr/>
          <a:lstStyle/>
          <a:p>
            <a:r>
              <a:rPr lang="en-GB" altLang="en-US" dirty="0"/>
              <a:t>Recap - Words and units</a:t>
            </a:r>
            <a:endParaRPr lang="en-US" altLang="en-US" dirty="0"/>
          </a:p>
        </p:txBody>
      </p:sp>
      <p:pic>
        <p:nvPicPr>
          <p:cNvPr id="1028" name="Picture 25" descr="forward_arrow_colour">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flash_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1049"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2152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5FC9-E169-4EAC-B1FE-3C20C695AB3F}"/>
              </a:ext>
            </a:extLst>
          </p:cNvPr>
          <p:cNvSpPr>
            <a:spLocks noGrp="1"/>
          </p:cNvSpPr>
          <p:nvPr>
            <p:ph type="title"/>
          </p:nvPr>
        </p:nvSpPr>
        <p:spPr/>
        <p:txBody>
          <a:bodyPr>
            <a:normAutofit/>
          </a:bodyPr>
          <a:lstStyle/>
          <a:p>
            <a:r>
              <a:rPr lang="en-GB" dirty="0"/>
              <a:t>Speed v velocity?</a:t>
            </a:r>
          </a:p>
        </p:txBody>
      </p:sp>
      <p:sp>
        <p:nvSpPr>
          <p:cNvPr id="3" name="Content Placeholder 2">
            <a:extLst>
              <a:ext uri="{FF2B5EF4-FFF2-40B4-BE49-F238E27FC236}">
                <a16:creationId xmlns:a16="http://schemas.microsoft.com/office/drawing/2014/main" id="{7B8C22BD-1178-4539-9849-289C06FD9314}"/>
              </a:ext>
            </a:extLst>
          </p:cNvPr>
          <p:cNvSpPr>
            <a:spLocks noGrp="1"/>
          </p:cNvSpPr>
          <p:nvPr>
            <p:ph idx="1"/>
          </p:nvPr>
        </p:nvSpPr>
        <p:spPr/>
        <p:txBody>
          <a:bodyPr/>
          <a:lstStyle/>
          <a:p>
            <a:r>
              <a:rPr lang="en-GB" dirty="0"/>
              <a:t>Watch </a:t>
            </a:r>
            <a:r>
              <a:rPr lang="en-GB" dirty="0">
                <a:hlinkClick r:id="rId3"/>
              </a:rPr>
              <a:t>this</a:t>
            </a:r>
            <a:r>
              <a:rPr lang="en-GB" dirty="0"/>
              <a:t> video (up to 1min 18s) to find out the difference between speed and velocity – write down what you find out on your whiteboard;</a:t>
            </a:r>
          </a:p>
        </p:txBody>
      </p:sp>
    </p:spTree>
    <p:extLst>
      <p:ext uri="{BB962C8B-B14F-4D97-AF65-F5344CB8AC3E}">
        <p14:creationId xmlns:p14="http://schemas.microsoft.com/office/powerpoint/2010/main" val="121913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52413" y="441325"/>
            <a:ext cx="8639175" cy="900113"/>
          </a:xfrm>
          <a:solidFill>
            <a:srgbClr val="7030A0"/>
          </a:solidFill>
        </p:spPr>
        <p:txBody>
          <a:bodyPr/>
          <a:lstStyle/>
          <a:p>
            <a:pPr eaLnBrk="1" hangingPunct="1"/>
            <a:r>
              <a:rPr lang="en-GB" b="1">
                <a:solidFill>
                  <a:schemeClr val="bg1"/>
                </a:solidFill>
              </a:rPr>
              <a:t>A useful definition</a:t>
            </a:r>
          </a:p>
        </p:txBody>
      </p:sp>
      <p:sp>
        <p:nvSpPr>
          <p:cNvPr id="52227" name="TextBox 16"/>
          <p:cNvSpPr txBox="1">
            <a:spLocks noChangeArrowheads="1"/>
          </p:cNvSpPr>
          <p:nvPr/>
        </p:nvSpPr>
        <p:spPr bwMode="auto">
          <a:xfrm>
            <a:off x="3395663" y="1628775"/>
            <a:ext cx="5400675" cy="32924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1200" cap="none" spc="0" normalizeH="0" baseline="0" noProof="0">
                <a:ln>
                  <a:noFill/>
                </a:ln>
                <a:solidFill>
                  <a:prstClr val="black"/>
                </a:solidFill>
                <a:effectLst/>
                <a:uLnTx/>
                <a:uFillTx/>
                <a:latin typeface="Calibri" pitchFamily="34" charset="0"/>
                <a:ea typeface="+mn-ea"/>
                <a:cs typeface="Arial" charset="0"/>
              </a:rPr>
              <a:t>Two cars are travelling on a road in opposite directions. One is travelling east at 20m/s and the other is travelling west at 20m/s. Their speeds are exactly the same.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600" b="1" i="0" u="none" strike="noStrike" kern="1200" cap="none" spc="0" normalizeH="0" baseline="0" noProof="0">
                <a:ln>
                  <a:noFill/>
                </a:ln>
                <a:solidFill>
                  <a:srgbClr val="FF0000"/>
                </a:solidFill>
                <a:effectLst/>
                <a:uLnTx/>
                <a:uFillTx/>
                <a:latin typeface="Calibri" pitchFamily="34" charset="0"/>
                <a:ea typeface="+mn-ea"/>
                <a:cs typeface="Arial" charset="0"/>
              </a:rPr>
              <a:t>However, their velocity’s are different. What do you think their velocity’s are?</a:t>
            </a:r>
          </a:p>
        </p:txBody>
      </p:sp>
      <p:pic>
        <p:nvPicPr>
          <p:cNvPr id="52228" name="Picture 2" descr="http://us.123rf.com/400wm/400/400/sumos/sumos0711/sumos071100136/2166230-two-cars-traveling-in-opposite-direction-shot-from-above.jpg"/>
          <p:cNvPicPr>
            <a:picLocks noChangeAspect="1" noChangeArrowheads="1"/>
          </p:cNvPicPr>
          <p:nvPr/>
        </p:nvPicPr>
        <p:blipFill>
          <a:blip r:embed="rId2"/>
          <a:srcRect l="58339"/>
          <a:stretch>
            <a:fillRect/>
          </a:stretch>
        </p:blipFill>
        <p:spPr bwMode="auto">
          <a:xfrm>
            <a:off x="882650" y="1641475"/>
            <a:ext cx="2089150" cy="3346450"/>
          </a:xfrm>
          <a:prstGeom prst="rect">
            <a:avLst/>
          </a:prstGeom>
          <a:noFill/>
          <a:ln w="9525">
            <a:noFill/>
            <a:miter lim="800000"/>
            <a:headEnd/>
            <a:tailEnd/>
          </a:ln>
        </p:spPr>
      </p:pic>
      <p:sp>
        <p:nvSpPr>
          <p:cNvPr id="15" name="TextBox 14"/>
          <p:cNvSpPr txBox="1">
            <a:spLocks noChangeArrowheads="1"/>
          </p:cNvSpPr>
          <p:nvPr/>
        </p:nvSpPr>
        <p:spPr bwMode="auto">
          <a:xfrm>
            <a:off x="250825" y="5373688"/>
            <a:ext cx="8545513" cy="12922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600" b="1" i="0" u="none" strike="noStrike" kern="1200" cap="none" spc="0" normalizeH="0" baseline="0" noProof="0">
                <a:ln>
                  <a:noFill/>
                </a:ln>
                <a:solidFill>
                  <a:srgbClr val="002060"/>
                </a:solidFill>
                <a:effectLst/>
                <a:uLnTx/>
                <a:uFillTx/>
                <a:latin typeface="Calibri" pitchFamily="34" charset="0"/>
                <a:ea typeface="+mn-ea"/>
                <a:cs typeface="Arial" charset="0"/>
              </a:rPr>
              <a:t>Velocity is the speed of an object in a given direction. Two objects can have the same speed, but very different velocities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2DE0A-E38F-4A9D-8EED-73F44F3D1553}"/>
              </a:ext>
            </a:extLst>
          </p:cNvPr>
          <p:cNvSpPr>
            <a:spLocks noGrp="1"/>
          </p:cNvSpPr>
          <p:nvPr>
            <p:ph type="title"/>
          </p:nvPr>
        </p:nvSpPr>
        <p:spPr>
          <a:xfrm>
            <a:off x="168442" y="148557"/>
            <a:ext cx="8807115" cy="1325563"/>
          </a:xfrm>
        </p:spPr>
        <p:txBody>
          <a:bodyPr>
            <a:normAutofit/>
          </a:bodyPr>
          <a:lstStyle/>
          <a:p>
            <a:r>
              <a:rPr lang="en-GB" sz="3600" dirty="0"/>
              <a:t>Watch </a:t>
            </a:r>
            <a:r>
              <a:rPr lang="en-GB" sz="3600" dirty="0">
                <a:hlinkClick r:id="rId3"/>
              </a:rPr>
              <a:t>this</a:t>
            </a:r>
            <a:r>
              <a:rPr lang="en-GB" sz="3600" dirty="0"/>
              <a:t> video and answer these questions:</a:t>
            </a:r>
          </a:p>
        </p:txBody>
      </p:sp>
      <p:sp>
        <p:nvSpPr>
          <p:cNvPr id="3" name="Content Placeholder 2">
            <a:extLst>
              <a:ext uri="{FF2B5EF4-FFF2-40B4-BE49-F238E27FC236}">
                <a16:creationId xmlns:a16="http://schemas.microsoft.com/office/drawing/2014/main" id="{7025BF90-867E-4735-9CEE-6D174F607A43}"/>
              </a:ext>
            </a:extLst>
          </p:cNvPr>
          <p:cNvSpPr>
            <a:spLocks noGrp="1"/>
          </p:cNvSpPr>
          <p:nvPr>
            <p:ph idx="1"/>
          </p:nvPr>
        </p:nvSpPr>
        <p:spPr/>
        <p:txBody>
          <a:bodyPr>
            <a:normAutofit/>
          </a:bodyPr>
          <a:lstStyle/>
          <a:p>
            <a:pPr marL="514350" indent="-514350">
              <a:buFont typeface="+mj-lt"/>
              <a:buAutoNum type="arabicPeriod"/>
            </a:pPr>
            <a:r>
              <a:rPr lang="en-GB" sz="3200" dirty="0"/>
              <a:t>What is acceleration?</a:t>
            </a:r>
          </a:p>
          <a:p>
            <a:pPr marL="514350" indent="-514350">
              <a:buFont typeface="+mj-lt"/>
              <a:buAutoNum type="arabicPeriod"/>
            </a:pPr>
            <a:r>
              <a:rPr lang="en-GB" sz="3200" dirty="0"/>
              <a:t>What is deceleration?</a:t>
            </a:r>
          </a:p>
          <a:p>
            <a:pPr marL="514350" indent="-514350">
              <a:buFont typeface="+mj-lt"/>
              <a:buAutoNum type="arabicPeriod"/>
            </a:pPr>
            <a:r>
              <a:rPr lang="en-GB" sz="3200" dirty="0"/>
              <a:t>What two things can affect acceleration?</a:t>
            </a:r>
          </a:p>
          <a:p>
            <a:pPr marL="514350" indent="-514350">
              <a:buFont typeface="+mj-lt"/>
              <a:buAutoNum type="arabicPeriod"/>
            </a:pPr>
            <a:r>
              <a:rPr lang="en-GB" sz="3200" dirty="0"/>
              <a:t>What are the units for acceleration?</a:t>
            </a:r>
          </a:p>
          <a:p>
            <a:pPr marL="514350" indent="-514350">
              <a:buFont typeface="+mj-lt"/>
              <a:buAutoNum type="arabicPeriod"/>
            </a:pPr>
            <a:r>
              <a:rPr lang="en-GB" sz="3200" dirty="0"/>
              <a:t>What is constant acceleration?</a:t>
            </a:r>
          </a:p>
          <a:p>
            <a:pPr marL="514350" indent="-514350">
              <a:buFont typeface="+mj-lt"/>
              <a:buAutoNum type="arabicPeriod"/>
            </a:pPr>
            <a:r>
              <a:rPr lang="en-GB" sz="3200" dirty="0"/>
              <a:t>What does increasing acceleration look like on a velocity-time graph?</a:t>
            </a:r>
          </a:p>
        </p:txBody>
      </p:sp>
    </p:spTree>
    <p:extLst>
      <p:ext uri="{BB962C8B-B14F-4D97-AF65-F5344CB8AC3E}">
        <p14:creationId xmlns:p14="http://schemas.microsoft.com/office/powerpoint/2010/main" val="2720987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1008</TotalTime>
  <Words>1087</Words>
  <Application>Microsoft Office PowerPoint</Application>
  <PresentationFormat>On-screen Show (4:3)</PresentationFormat>
  <Paragraphs>243</Paragraphs>
  <Slides>33</Slides>
  <Notes>12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46" baseType="lpstr">
      <vt:lpstr>Arial</vt:lpstr>
      <vt:lpstr>Arial Black</vt:lpstr>
      <vt:lpstr>Calibri</vt:lpstr>
      <vt:lpstr>Calibri Light</vt:lpstr>
      <vt:lpstr>Comic Sans MS</vt:lpstr>
      <vt:lpstr>Symbol</vt:lpstr>
      <vt:lpstr>Times New Roman</vt:lpstr>
      <vt:lpstr>Verdana</vt:lpstr>
      <vt:lpstr>Wingdings</vt:lpstr>
      <vt:lpstr>Office Theme</vt:lpstr>
      <vt:lpstr>1_Office Theme</vt:lpstr>
      <vt:lpstr>Default Design</vt:lpstr>
      <vt:lpstr>Equation</vt:lpstr>
      <vt:lpstr>PowerPoint Presentation</vt:lpstr>
      <vt:lpstr>Learning Objective</vt:lpstr>
      <vt:lpstr>PowerPoint Presentation</vt:lpstr>
      <vt:lpstr>Speed</vt:lpstr>
      <vt:lpstr>Recap - Calculating average speed</vt:lpstr>
      <vt:lpstr>Recap - Words and units</vt:lpstr>
      <vt:lpstr>Speed v velocity?</vt:lpstr>
      <vt:lpstr>A useful definition</vt:lpstr>
      <vt:lpstr>Watch this video and answer these questions:</vt:lpstr>
      <vt:lpstr>What is acceleration?</vt:lpstr>
      <vt:lpstr>How is acceleration calculated?</vt:lpstr>
      <vt:lpstr>Developing the formula</vt:lpstr>
      <vt:lpstr>Simple acceleration problem</vt:lpstr>
      <vt:lpstr>Acceleration problem</vt:lpstr>
      <vt:lpstr>Extension question - Acceleration problem</vt:lpstr>
      <vt:lpstr>PowerPoint Presentation</vt:lpstr>
      <vt:lpstr>PowerPoint Presentation</vt:lpstr>
      <vt:lpstr>Motion graphs quiz</vt:lpstr>
      <vt:lpstr>Question 1</vt:lpstr>
      <vt:lpstr>Wrong Answer!</vt:lpstr>
      <vt:lpstr>Question 2</vt:lpstr>
      <vt:lpstr>Wrong Answer!</vt:lpstr>
      <vt:lpstr>Question 3</vt:lpstr>
      <vt:lpstr>Wrong Answer!</vt:lpstr>
      <vt:lpstr>Question 4</vt:lpstr>
      <vt:lpstr>Wrong Answer!</vt:lpstr>
      <vt:lpstr>Question 5</vt:lpstr>
      <vt:lpstr>Incorrect!</vt:lpstr>
      <vt:lpstr>Question 6</vt:lpstr>
      <vt:lpstr>Wrong Answer!</vt:lpstr>
      <vt:lpstr>Question 7</vt:lpstr>
      <vt:lpstr>Wrong Answer!</vt:lpstr>
      <vt:lpstr>End of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Waite</dc:creator>
  <cp:lastModifiedBy>A Rumbles</cp:lastModifiedBy>
  <cp:revision>37</cp:revision>
  <dcterms:created xsi:type="dcterms:W3CDTF">2017-06-07T12:20:10Z</dcterms:created>
  <dcterms:modified xsi:type="dcterms:W3CDTF">2020-07-07T10:14:54Z</dcterms:modified>
</cp:coreProperties>
</file>